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audio1.bin" ContentType="audio/unknown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55" r:id="rId2"/>
    <p:sldMasterId id="2147483736" r:id="rId3"/>
    <p:sldMasterId id="2147483804" r:id="rId4"/>
    <p:sldMasterId id="2147483816" r:id="rId5"/>
    <p:sldMasterId id="2147483828" r:id="rId6"/>
    <p:sldMasterId id="2147483840" r:id="rId7"/>
    <p:sldMasterId id="2147483852" r:id="rId8"/>
  </p:sldMasterIdLst>
  <p:notesMasterIdLst>
    <p:notesMasterId r:id="rId38"/>
  </p:notesMasterIdLst>
  <p:sldIdLst>
    <p:sldId id="344" r:id="rId9"/>
    <p:sldId id="261" r:id="rId10"/>
    <p:sldId id="346" r:id="rId11"/>
    <p:sldId id="347" r:id="rId12"/>
    <p:sldId id="275" r:id="rId13"/>
    <p:sldId id="322" r:id="rId14"/>
    <p:sldId id="323" r:id="rId15"/>
    <p:sldId id="349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48" r:id="rId25"/>
    <p:sldId id="333" r:id="rId26"/>
    <p:sldId id="335" r:id="rId27"/>
    <p:sldId id="336" r:id="rId28"/>
    <p:sldId id="315" r:id="rId29"/>
    <p:sldId id="338" r:id="rId30"/>
    <p:sldId id="339" r:id="rId31"/>
    <p:sldId id="353" r:id="rId32"/>
    <p:sldId id="341" r:id="rId33"/>
    <p:sldId id="342" r:id="rId34"/>
    <p:sldId id="350" r:id="rId35"/>
    <p:sldId id="351" r:id="rId36"/>
    <p:sldId id="352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B8B7B4"/>
    <a:srgbClr val="C0AAC1"/>
    <a:srgbClr val="C6A3C7"/>
    <a:srgbClr val="D496C8"/>
    <a:srgbClr val="DC8ECD"/>
    <a:srgbClr val="FFFF00"/>
    <a:srgbClr val="038F04"/>
    <a:srgbClr val="CC0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A319CB-CC33-BA4B-AF93-B430836C5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94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14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E1CED6-B773-6C42-8B7B-4101D88C0C3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29570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96731A-E5FB-CD45-BBB6-7F46A4D0F84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84269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98EC29-5581-3045-ACDD-0AA95E1E5A9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17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D921B3-2D0C-2946-981E-E9D5BDF7685D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3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07A883-FC23-9C44-ABF8-789916DE558D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13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96C99B-FE65-5E47-8CAF-662565D05A89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Any kind of preaching is tough today!</a:t>
            </a:r>
          </a:p>
          <a:p>
            <a:r>
              <a:rPr lang="en-US"/>
              <a:t>Yet it still has inherent authority and power when it preaches God’s Word!</a:t>
            </a:r>
          </a:p>
        </p:txBody>
      </p:sp>
    </p:spTree>
    <p:extLst>
      <p:ext uri="{BB962C8B-B14F-4D97-AF65-F5344CB8AC3E}">
        <p14:creationId xmlns:p14="http://schemas.microsoft.com/office/powerpoint/2010/main" val="3235451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F8D3AB-F08D-464B-A963-617A6EDE0B5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23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EBCE2C-4EBA-E842-84EE-446F2CA713A7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0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0B48E9-30A7-3349-9DDA-29E6F9903DC4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98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15BEC1-18DA-1945-A040-BE9A60D63D69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4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10C8DD-1C81-B149-B4A1-F20F68FC30A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53909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F88816-76D8-6641-A859-E9DABB64EF43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88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E7802A-DA0C-4A48-82C9-DF49BEFBEFC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26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ACDFA8-8706-2449-A9C9-CC1F6C549581}" type="slidenum">
              <a:rPr lang="en-US" sz="1200">
                <a:solidFill>
                  <a:srgbClr val="000000"/>
                </a:solidFill>
              </a:rPr>
              <a:pPr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12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1F0341-7CA6-8D47-B958-26B056ED5607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1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30783E-102B-1E41-A265-E12516083D03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3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1B1B05-8C60-B241-85C0-3A69246914D9}" type="slidenum">
              <a:rPr lang="en-US" sz="1200">
                <a:solidFill>
                  <a:srgbClr val="000000"/>
                </a:solidFill>
              </a:rPr>
              <a:pPr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17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DF3DC4-94F9-264C-BF46-23BC0A5E4C40}" type="slidenum">
              <a:rPr lang="en-US" sz="1200">
                <a:solidFill>
                  <a:srgbClr val="000000"/>
                </a:solidFill>
              </a:rPr>
              <a:pPr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78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F94D7A-2AF7-3347-B110-BD5177CDB4F9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90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98F838-300A-8549-AA9B-B1C59FA7EFC2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8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C3BED3-AC2F-BD48-95EC-F73266DD336B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80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2C24A4-A216-7E40-AEAA-849F56032E7D}" type="slidenum">
              <a:rPr lang="en-US" sz="1200">
                <a:solidFill>
                  <a:srgbClr val="000000"/>
                </a:solidFill>
              </a:rPr>
              <a:pPr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cs typeface="ＭＳ Ｐゴシック" charset="0"/>
              </a:rPr>
              <a:t>Neh 8:8</a:t>
            </a:r>
          </a:p>
          <a:p>
            <a:r>
              <a:rPr lang="en-US">
                <a:cs typeface="ＭＳ Ｐゴシック" charset="0"/>
              </a:rPr>
              <a:t>Luke 4:16-22 on Isa. 61:1-2</a:t>
            </a:r>
          </a:p>
          <a:p>
            <a:r>
              <a:rPr lang="en-US">
                <a:latin typeface="Times" charset="0"/>
                <a:cs typeface="ＭＳ Ｐゴシック" charset="0"/>
              </a:rPr>
              <a:t>The text is not a box of candy from which one selects his favorite treats.  It is the Word of God, which has come to us to be master, not servant.  </a:t>
            </a:r>
          </a:p>
          <a:p>
            <a:r>
              <a:rPr lang="en-US">
                <a:latin typeface="Times" charset="0"/>
                <a:cs typeface="ＭＳ Ｐゴシック" charset="0"/>
              </a:rPr>
              <a:t>For example, preaching leadership principles from Nehemiah 1—2 misreads authorial intent.  </a:t>
            </a:r>
          </a:p>
          <a:p>
            <a:r>
              <a:rPr lang="en-US">
                <a:latin typeface="Times" charset="0"/>
                <a:cs typeface="ＭＳ Ｐゴシック" charset="0"/>
              </a:rPr>
              <a:t>You can preach a biblical message from the wrong verse!  </a:t>
            </a:r>
          </a:p>
          <a:p>
            <a:r>
              <a:rPr lang="en-US">
                <a:latin typeface="Times" charset="0"/>
                <a:cs typeface="ＭＳ Ｐゴシック" charset="0"/>
              </a:rPr>
              <a:t>In other words, you can be held by a great theology so that you preach truth, but it may not be the message of the particular passage before you.</a:t>
            </a:r>
          </a:p>
        </p:txBody>
      </p:sp>
    </p:spTree>
    <p:extLst>
      <p:ext uri="{BB962C8B-B14F-4D97-AF65-F5344CB8AC3E}">
        <p14:creationId xmlns:p14="http://schemas.microsoft.com/office/powerpoint/2010/main" val="2170679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9F0847-0999-8640-87C5-3C7F9D5B72AB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52214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994272-F302-5046-881B-5F69783D6B5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80436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240B44-6047-484C-9A79-42C709C47F0B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8550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CD64-432A-3944-B96B-7AB48212D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8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FCF5B-D470-6E4D-AE7E-47AA10927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7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B855-2ACD-1340-AAF3-9C4A4374F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8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4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E2C4E25-B0C8-F441-9B0F-143A2E3ABE57}" type="datetimeFigureOut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D398906-A11E-5C4F-85F8-E39D24A5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05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D8B4-E4C1-D542-A007-603823E1AFF4}" type="datetimeFigureOut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91B4-783A-2E4E-BE26-CFE8C30DC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2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99395-D0EE-544F-93C3-E5CA43F4EB8B}" type="datetimeFigureOut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9BAA0-E08D-5B41-B0F9-32913B3FE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11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7F7A4-5163-9543-9181-CECED3FF1EE8}" type="datetimeFigureOut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83349-952D-F448-BCE1-5895AAD82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39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1DBD2-9EB8-E149-B10C-778D7D0E8843}" type="datetimeFigureOut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86FB-C997-3D41-BE33-94E90C83F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61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CF53E-D39A-F547-89BA-CCF17AA67A50}" type="datetimeFigureOut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4008-0C24-0544-A5FD-310E0714F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99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BDE48-58F6-FE4F-BE25-5EAB07B556F1}" type="datetimeFigureOut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2A25E-545A-4D45-8F73-DCD269AF8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43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71D9E-3C6B-B34C-8D3F-655C1663F391}" type="datetimeFigureOut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8D30E-BA34-D04D-9006-ACFBF35B5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1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C932E-093C-5447-8D23-EF35743A4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28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D8089-35D4-BB4C-AE60-5DF13BD91510}" type="datetimeFigureOut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C46EE-621A-D342-8548-A0DF0934C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13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456B-C48E-174D-A820-FD6851C3127A}" type="datetimeFigureOut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7F47E-F8B2-DA46-BFB6-93299EE22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61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E5057-7947-4240-AAC2-445CD4279796}" type="datetimeFigureOut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AE0F-F210-104E-B271-D5A4125E8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56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50233-97D9-F340-BE5D-5B522F454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06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3024B-0426-A04B-93ED-01417B66D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62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2DB00-C2E6-EF41-9C73-9C11CFA8B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30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2CA7D-6AA1-AE48-B6F3-FC373EC03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42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485B6-2162-8F4D-8F60-141B07D8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19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948CC-ECD3-4240-A11D-B3702EF55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38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9C919-CF93-474F-85AA-757046D8B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8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62CAD-F4E7-6F40-AE72-22DF6F4F3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55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3973C-294B-1A43-9820-8C76096B2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27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25432-48E1-5145-889B-2A76E1B6B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50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FDC73-5F46-2140-A6FE-C893BBD7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72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6F67E-00C8-D947-B8B6-B93A7255C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14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5BC07-CE11-9349-9036-E79911E4F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88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79FA8-1BD2-1444-BE9C-A6F9841205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23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6D369-3DDE-2A4F-B7BF-6287C551D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17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097A8-29DB-F346-A3E7-110E5F359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59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C436F-7FEA-4C46-BEF7-0A6028BA30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04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028E-7B59-964B-AFC6-1A89DEA99F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7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F3425-21A0-7C44-A495-03E3DE59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10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4BEC8-FA3D-F54A-9BC8-90F3F83DC0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22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01D5-3557-714D-BD12-558F6A7B3A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72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6FAFA-C991-6E44-9B4D-2B89729A56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51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2EC9B-0935-8A46-AFD0-D6AEF2AD6F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08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ED244-F1C3-3646-97E1-B2207FEF67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45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5BC07-CE11-9349-9036-E79911E4F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40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79FA8-1BD2-1444-BE9C-A6F9841205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15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6D369-3DDE-2A4F-B7BF-6287C551D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69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097A8-29DB-F346-A3E7-110E5F359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595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C436F-7FEA-4C46-BEF7-0A6028BA30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4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48B2E-EB49-4047-8994-DAD9AE8A4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960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028E-7B59-964B-AFC6-1A89DEA99F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42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4BEC8-FA3D-F54A-9BC8-90F3F83DC0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86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01D5-3557-714D-BD12-558F6A7B3A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64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6FAFA-C991-6E44-9B4D-2B89729A56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701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2EC9B-0935-8A46-AFD0-D6AEF2AD6F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389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ED244-F1C3-3646-97E1-B2207FEF67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24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5BC07-CE11-9349-9036-E79911E4F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694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79FA8-1BD2-1444-BE9C-A6F9841205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716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6D369-3DDE-2A4F-B7BF-6287C551D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31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097A8-29DB-F346-A3E7-110E5F359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4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44A2D-0E5E-8645-AC4C-DE41CD4FB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291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C436F-7FEA-4C46-BEF7-0A6028BA30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95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028E-7B59-964B-AFC6-1A89DEA99F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978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4BEC8-FA3D-F54A-9BC8-90F3F83DC0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942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01D5-3557-714D-BD12-558F6A7B3A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612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6FAFA-C991-6E44-9B4D-2B89729A56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974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2EC9B-0935-8A46-AFD0-D6AEF2AD6F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18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ED244-F1C3-3646-97E1-B2207FEF67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135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31D4-FA4A-0E41-B124-6CCE7E5C21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71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9DDF-6B24-AE4C-9459-2DEA4950B9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132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F9E7-2161-B341-B9F1-EAF3BD066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6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F8651-E1AB-C548-8A55-76963B829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232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170A-52D3-EB4E-9FA5-03CCB06099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040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D15A-2422-1145-A18E-A781DA1BC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545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EBBF-779B-C54C-BF52-F282291BE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229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B217-3AAF-E14E-A23C-88373CB32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789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3A2A1-CFEE-2A4B-80FD-C1BC41501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751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814A-8E59-6740-85FD-A74FAAB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448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A323-B841-D947-942C-4475C7612B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187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219A-4077-B441-B394-1F05CCCB4A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367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5BC07-CE11-9349-9036-E79911E4F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468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79FA8-1BD2-1444-BE9C-A6F9841205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5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981A3-C05E-104F-8187-F971EA2E4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691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6D369-3DDE-2A4F-B7BF-6287C551D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681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097A8-29DB-F346-A3E7-110E5F359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518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C436F-7FEA-4C46-BEF7-0A6028BA30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28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028E-7B59-964B-AFC6-1A89DEA99F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301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4BEC8-FA3D-F54A-9BC8-90F3F83DC0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527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01D5-3557-714D-BD12-558F6A7B3A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461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6FAFA-C991-6E44-9B4D-2B89729A56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7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2EC9B-0935-8A46-AFD0-D6AEF2AD6F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109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ED244-F1C3-3646-97E1-B2207FEF67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6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F308F-928E-334D-8DA6-6DFA91D1A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8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8EC159B9-A21A-DF4A-BA8A-27E20B657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Osak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Osak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Osak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Osak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63491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492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493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494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495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1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F276491-4B3A-3340-B0F6-0E9B6F390134}" type="datetimeFigureOut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EB49CAD-18D9-A040-8C3B-4F9918ACD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9A9DF301-56A6-1948-B053-2153DD7B4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D862E8F6-4755-C94C-BF05-4F1CF39413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0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D862E8F6-4755-C94C-BF05-4F1CF39413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0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D862E8F6-4755-C94C-BF05-4F1CF39413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6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79E9309-FBC3-AE48-B175-397ADB77D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9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D862E8F6-4755-C94C-BF05-4F1CF39413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9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audio" Target="../media/audio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ISCBG032"/>
          <p:cNvPicPr>
            <a:picLocks noChangeAspect="1" noChangeArrowheads="1"/>
          </p:cNvPicPr>
          <p:nvPr/>
        </p:nvPicPr>
        <p:blipFill>
          <a:blip r:embed="rId3">
            <a:lum bright="-6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305800" cy="5334000"/>
          </a:xfrm>
          <a:effectLst>
            <a:outerShdw blurRad="63500" dist="107763" dir="81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11700" dirty="0" err="1" smtClean="0">
                <a:cs typeface="+mj-cs"/>
              </a:rPr>
              <a:t>Homiletik</a:t>
            </a:r>
            <a:r>
              <a:rPr lang="en-US" sz="11700" dirty="0" smtClean="0">
                <a:cs typeface="+mj-cs"/>
              </a:rPr>
              <a:t>:</a:t>
            </a:r>
            <a:br>
              <a:rPr lang="en-US" sz="11700" dirty="0" smtClean="0">
                <a:cs typeface="+mj-cs"/>
              </a:rPr>
            </a:br>
            <a:r>
              <a:rPr lang="en-US" sz="6600" i="1" dirty="0" err="1" smtClean="0">
                <a:cs typeface="+mj-cs"/>
              </a:rPr>
              <a:t>Seni</a:t>
            </a:r>
            <a:r>
              <a:rPr lang="en-US" sz="6600" i="1" dirty="0" smtClean="0">
                <a:cs typeface="+mj-cs"/>
              </a:rPr>
              <a:t> </a:t>
            </a:r>
            <a:r>
              <a:rPr lang="en-US" sz="6600" i="1" dirty="0" err="1" smtClean="0">
                <a:cs typeface="+mj-cs"/>
              </a:rPr>
              <a:t>Khotbah</a:t>
            </a:r>
            <a:r>
              <a:rPr lang="en-US" sz="6600" i="1" dirty="0" smtClean="0">
                <a:cs typeface="+mj-cs"/>
              </a:rPr>
              <a:t> </a:t>
            </a:r>
            <a:r>
              <a:rPr lang="en-US" sz="6600" i="1" dirty="0" err="1" smtClean="0">
                <a:cs typeface="+mj-cs"/>
              </a:rPr>
              <a:t>Eksposisi</a:t>
            </a:r>
            <a:endParaRPr lang="en-US" dirty="0" smtClean="0"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81328"/>
            <a:ext cx="9144000" cy="487806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CC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Alur</a:t>
            </a:r>
            <a:r>
              <a:rPr lang="en-US" sz="4400" b="1" dirty="0">
                <a:solidFill>
                  <a:srgbClr val="FFCC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CC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dan</a:t>
            </a:r>
            <a:r>
              <a:rPr lang="en-US" sz="4400" b="1" dirty="0">
                <a:solidFill>
                  <a:srgbClr val="FFCC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CC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Arah</a:t>
            </a:r>
            <a:endParaRPr lang="en-US" sz="4400" b="1" dirty="0">
              <a:solidFill>
                <a:srgbClr val="FFCCCC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638800" y="62023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Liefeld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hal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 6-7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Karakteristik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Eksposisi</a:t>
            </a:r>
            <a:endParaRPr lang="en-U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609600" y="4038600"/>
            <a:ext cx="1981200" cy="2133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762000" y="4267200"/>
            <a:ext cx="1752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Ide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Teks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3200400" y="2362200"/>
            <a:ext cx="5715000" cy="2286000"/>
          </a:xfrm>
          <a:prstGeom prst="wedgeRectCallout">
            <a:avLst>
              <a:gd name="adj1" fmla="val -59222"/>
              <a:gd name="adj2" fmla="val 825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286125" y="2541588"/>
            <a:ext cx="55948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I.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dgn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Ide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II.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dgn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Ide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dgn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Ide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Ide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dinyatakan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8594725" y="76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  <p:bldP spid="4404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06FD07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Aplikasi</a:t>
            </a:r>
            <a:endParaRPr lang="en-US" sz="4400" b="1" dirty="0">
              <a:solidFill>
                <a:srgbClr val="C06DFD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638800" y="62023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Liefeld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hal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 6-7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Karakteristik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Eksposisi</a:t>
            </a:r>
            <a:endParaRPr lang="en-U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09600" y="4038600"/>
            <a:ext cx="1981200" cy="2133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762000" y="4267200"/>
            <a:ext cx="1752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Ide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Teks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7358" name="AutoShape 14"/>
          <p:cNvSpPr>
            <a:spLocks noChangeArrowheads="1"/>
          </p:cNvSpPr>
          <p:nvPr/>
        </p:nvSpPr>
        <p:spPr bwMode="auto">
          <a:xfrm>
            <a:off x="2590800" y="2355850"/>
            <a:ext cx="5943600" cy="3657600"/>
          </a:xfrm>
          <a:prstGeom prst="wedgeEllipseCallout">
            <a:avLst>
              <a:gd name="adj1" fmla="val -51764"/>
              <a:gd name="adj2" fmla="val 33375"/>
            </a:avLst>
          </a:prstGeom>
          <a:solidFill>
            <a:srgbClr val="038F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356" name="Picture 12" descr="whe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727450"/>
            <a:ext cx="33528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764463" y="2660650"/>
            <a:ext cx="6289526" cy="28007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pendengar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Ketahui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Rasakan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Lakukan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 animBg="1"/>
      <p:bldP spid="573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Ringkasan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Karakteristik</a:t>
            </a:r>
            <a:endParaRPr lang="en-U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102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40524"/>
              </p:ext>
            </p:extLst>
          </p:nvPr>
        </p:nvGraphicFramePr>
        <p:xfrm>
          <a:off x="0" y="1284288"/>
          <a:ext cx="8948738" cy="5573710"/>
        </p:xfrm>
        <a:graphic>
          <a:graphicData uri="http://schemas.openxmlformats.org/drawingml/2006/table">
            <a:tbl>
              <a:tblPr/>
              <a:tblGrid>
                <a:gridCol w="4475335"/>
                <a:gridCol w="4473403"/>
              </a:tblGrid>
              <a:tr h="444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Eksposisi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bukan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…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Eksposisi adalah …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774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Khotbah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beberapa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bagian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teks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Firman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Tuhan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Fokus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hanya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satu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bagian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Firman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Tuhan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896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Memilih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apa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anda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ingin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katakan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sebuah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teks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Firman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Tuhan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Memahami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apa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yang Allah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katakan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melalui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penulis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292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Berbagai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tafsiran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eksegetikal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ayat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demi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ayat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survei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singkat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suatu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bagian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Firman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Tuhan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Fokus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hanya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satu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ide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utama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15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Tafsiran berkepanjangan tanpa arah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Pendapat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tersaring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relevan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arah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774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Penjelasan tanpa menjawab kebutuhan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mengaitkan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teks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kehidupan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kita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774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Khotbah satu kitab dari Firman Tuhan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Khotbah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satu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teks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bahkan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jika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itu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bukan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bagian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suatu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seri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Bible and lamp phot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028384" cy="36576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Mengapa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Khotbah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Eksposisi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enting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charset="-128"/>
                <a:cs typeface="+mn-cs"/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28625"/>
            <a:ext cx="8686800" cy="1401763"/>
          </a:xfrm>
          <a:noFill/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A.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Eksposisi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didasarkan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atas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suatu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charset="0"/>
                <a:ea typeface="Osaka" charset="0"/>
              </a:rPr>
              <a:t>teks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  <a:ea typeface="Osaka" charset="0"/>
              </a:rPr>
              <a:t> yang </a:t>
            </a:r>
            <a:r>
              <a:rPr lang="en-US" sz="3600" b="1" dirty="0" err="1" smtClean="0">
                <a:solidFill>
                  <a:srgbClr val="FFFF00"/>
                </a:solidFill>
                <a:latin typeface="Arial" charset="0"/>
                <a:ea typeface="Osaka" charset="0"/>
              </a:rPr>
              <a:t>benar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,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yang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menunjukkan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kehendak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Allah</a:t>
            </a:r>
            <a:endParaRPr lang="en-US" sz="3600" dirty="0">
              <a:solidFill>
                <a:schemeClr val="bg1"/>
              </a:solidFill>
              <a:latin typeface="Arial" charset="0"/>
              <a:ea typeface="Osaka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4572000" cy="42672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ea typeface="Osaka" charset="0"/>
              </a:rPr>
              <a:t>Dalam kehidupan pribadi kita dengan Tuhan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ea typeface="Osaka" charset="0"/>
              </a:rPr>
              <a:t>Dalam keluarga kita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ea typeface="Osaka" charset="0"/>
              </a:rPr>
              <a:t>Dalam pekerjaan kita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ea typeface="Osaka" charset="0"/>
              </a:rPr>
              <a:t>Dalam Pemahaman Alkitab kita (termasuk yang satu ini)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657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charset="-128"/>
                <a:cs typeface="+mn-cs"/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  <a:noFill/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B. Exposisi mengajarkan Firman Tuhan dalam </a:t>
            </a:r>
            <a:r>
              <a:rPr lang="en-US" sz="3600" b="1">
                <a:solidFill>
                  <a:srgbClr val="FDEC06"/>
                </a:solidFill>
                <a:latin typeface="Arial" charset="0"/>
                <a:ea typeface="Osaka" charset="0"/>
              </a:rPr>
              <a:t>suasana</a:t>
            </a:r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 yang ditentukan oleh Roh Kudus</a:t>
            </a:r>
            <a:endParaRPr lang="en-US" sz="4000">
              <a:solidFill>
                <a:schemeClr val="bg1"/>
              </a:solidFill>
              <a:latin typeface="Arial" charset="0"/>
              <a:ea typeface="Osaka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pitchFamily="-128" charset="-128"/>
                <a:cs typeface="+mn-cs"/>
              </a:rPr>
              <a:t>2</a:t>
            </a:r>
          </a:p>
        </p:txBody>
      </p:sp>
      <p:pic>
        <p:nvPicPr>
          <p:cNvPr id="65540" name="Picture 6" descr="Bible picture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673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118864" y="2286000"/>
            <a:ext cx="5029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Menghindari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“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penyalahgunaan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teks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untuk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mendukung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poin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kita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”</a:t>
            </a:r>
            <a:endParaRPr lang="en-US" sz="3200" b="1" dirty="0">
              <a:solidFill>
                <a:schemeClr val="bg1"/>
              </a:solidFill>
              <a:ea typeface="Osaka" charset="0"/>
              <a:cs typeface="Osaka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1100" b="1" dirty="0">
              <a:solidFill>
                <a:schemeClr val="bg1"/>
              </a:solidFill>
              <a:ea typeface="Osaka" charset="0"/>
              <a:cs typeface="Osaka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Menghindari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pengambilan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kesimpulan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umum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“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prinsip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”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yg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tidak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tepat</a:t>
            </a:r>
            <a:endParaRPr lang="en-US" sz="32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  <a:noFill/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C. Exposisi memiliki</a:t>
            </a:r>
            <a:b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</a:br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>
                <a:solidFill>
                  <a:srgbClr val="FDEC06"/>
                </a:solidFill>
                <a:latin typeface="Arial" charset="0"/>
                <a:ea typeface="Osaka" charset="0"/>
              </a:rPr>
              <a:t>kekuasaan</a:t>
            </a:r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 dan </a:t>
            </a:r>
            <a:r>
              <a:rPr lang="en-US" sz="3600" b="1">
                <a:solidFill>
                  <a:srgbClr val="FDEC06"/>
                </a:solidFill>
                <a:latin typeface="Arial" charset="0"/>
                <a:ea typeface="Osaka" charset="0"/>
              </a:rPr>
              <a:t>kekuatan </a:t>
            </a:r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mutlak</a:t>
            </a:r>
            <a:endParaRPr lang="en-US" sz="4000">
              <a:solidFill>
                <a:schemeClr val="bg1"/>
              </a:solidFill>
              <a:latin typeface="Arial" charset="0"/>
              <a:ea typeface="Osaka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pitchFamily="-128" charset="-128"/>
                <a:cs typeface="+mn-cs"/>
              </a:rPr>
              <a:t>2</a:t>
            </a:r>
          </a:p>
        </p:txBody>
      </p:sp>
      <p:pic>
        <p:nvPicPr>
          <p:cNvPr id="67588" name="Picture 6" descr="National Librar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567488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620713"/>
            <a:ext cx="9193213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611188" y="908050"/>
            <a:ext cx="7993062" cy="3429000"/>
            <a:chOff x="611560" y="908720"/>
            <a:chExt cx="7992888" cy="3427668"/>
          </a:xfrm>
        </p:grpSpPr>
        <p:sp>
          <p:nvSpPr>
            <p:cNvPr id="69646" name="Oval 2"/>
            <p:cNvSpPr>
              <a:spLocks noChangeArrowheads="1"/>
            </p:cNvSpPr>
            <p:nvPr/>
          </p:nvSpPr>
          <p:spPr bwMode="auto">
            <a:xfrm>
              <a:off x="755576" y="1700808"/>
              <a:ext cx="1440160" cy="79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47" name="Oval 6"/>
            <p:cNvSpPr>
              <a:spLocks noChangeArrowheads="1"/>
            </p:cNvSpPr>
            <p:nvPr/>
          </p:nvSpPr>
          <p:spPr bwMode="auto">
            <a:xfrm>
              <a:off x="3203848" y="908720"/>
              <a:ext cx="1656184" cy="79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48" name="Oval 7"/>
            <p:cNvSpPr>
              <a:spLocks noChangeArrowheads="1"/>
            </p:cNvSpPr>
            <p:nvPr/>
          </p:nvSpPr>
          <p:spPr bwMode="auto">
            <a:xfrm>
              <a:off x="611560" y="3212976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49" name="Oval 8"/>
            <p:cNvSpPr>
              <a:spLocks noChangeArrowheads="1"/>
            </p:cNvSpPr>
            <p:nvPr/>
          </p:nvSpPr>
          <p:spPr bwMode="auto">
            <a:xfrm>
              <a:off x="5076056" y="1772816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50" name="Oval 9"/>
            <p:cNvSpPr>
              <a:spLocks noChangeArrowheads="1"/>
            </p:cNvSpPr>
            <p:nvPr/>
          </p:nvSpPr>
          <p:spPr bwMode="auto">
            <a:xfrm>
              <a:off x="7164288" y="2204864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51" name="Oval 10"/>
            <p:cNvSpPr>
              <a:spLocks noChangeArrowheads="1"/>
            </p:cNvSpPr>
            <p:nvPr/>
          </p:nvSpPr>
          <p:spPr bwMode="auto">
            <a:xfrm>
              <a:off x="7092280" y="3501008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52" name="Oval 11"/>
            <p:cNvSpPr>
              <a:spLocks noChangeArrowheads="1"/>
            </p:cNvSpPr>
            <p:nvPr/>
          </p:nvSpPr>
          <p:spPr bwMode="auto">
            <a:xfrm>
              <a:off x="5076056" y="3140968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53" name="Oval 12"/>
            <p:cNvSpPr>
              <a:spLocks noChangeArrowheads="1"/>
            </p:cNvSpPr>
            <p:nvPr/>
          </p:nvSpPr>
          <p:spPr bwMode="auto">
            <a:xfrm rot="-210482">
              <a:off x="2483768" y="2348880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54" name="Oval 13"/>
            <p:cNvSpPr>
              <a:spLocks noChangeArrowheads="1"/>
            </p:cNvSpPr>
            <p:nvPr/>
          </p:nvSpPr>
          <p:spPr bwMode="auto">
            <a:xfrm rot="-210482">
              <a:off x="2147465" y="3716159"/>
              <a:ext cx="1440160" cy="6202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n-US" sz="34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Bagaimana</a:t>
            </a:r>
            <a:r>
              <a:rPr lang="en-US" sz="34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kamu</a:t>
            </a:r>
            <a:r>
              <a:rPr lang="en-US" sz="34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mengartikan</a:t>
            </a:r>
            <a:r>
              <a:rPr lang="en-US" sz="34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kartun</a:t>
            </a:r>
            <a:r>
              <a:rPr lang="en-US" sz="34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ini</a:t>
            </a:r>
            <a:r>
              <a:rPr lang="en-US" sz="34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?</a:t>
            </a:r>
            <a:endParaRPr lang="en-US" sz="3400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188" y="1805915"/>
            <a:ext cx="1728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Konseling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saya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!</a:t>
            </a:r>
            <a:endParaRPr lang="en-US" b="1" dirty="0">
              <a:solidFill>
                <a:srgbClr val="000000"/>
              </a:solidFill>
              <a:latin typeface="Arial Rounded MT Bold" charset="0"/>
              <a:cs typeface="Arial Rounded MT Bold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32137" y="1022350"/>
            <a:ext cx="1943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Suap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saya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!</a:t>
            </a:r>
            <a:endParaRPr lang="en-US" b="1" dirty="0">
              <a:solidFill>
                <a:srgbClr val="000000"/>
              </a:solidFill>
              <a:latin typeface="Arial Rounded MT Bold" charset="0"/>
              <a:cs typeface="Arial Rounded MT Bold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-303120">
            <a:off x="2484438" y="2235536"/>
            <a:ext cx="172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Tegur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saya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!</a:t>
            </a:r>
            <a:endParaRPr lang="en-US" b="1" dirty="0">
              <a:solidFill>
                <a:srgbClr val="000000"/>
              </a:solidFill>
              <a:latin typeface="Arial Rounded MT Bold" charset="0"/>
              <a:cs typeface="Arial Rounded MT Bold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03800" y="1733907"/>
            <a:ext cx="1728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Besuk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saya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!</a:t>
            </a:r>
            <a:endParaRPr lang="en-US" b="1" dirty="0">
              <a:solidFill>
                <a:srgbClr val="000000"/>
              </a:solidFill>
              <a:latin typeface="Arial Rounded MT Bold" charset="0"/>
              <a:cs typeface="Arial Rounded MT Bold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64388" y="2165350"/>
            <a:ext cx="1728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Didik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saya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!</a:t>
            </a:r>
            <a:endParaRPr lang="en-US" b="1" dirty="0">
              <a:solidFill>
                <a:srgbClr val="000000"/>
              </a:solidFill>
              <a:latin typeface="Arial Rounded MT Bold" charset="0"/>
              <a:cs typeface="Arial Rounded MT Bold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303120">
            <a:off x="500063" y="3171570"/>
            <a:ext cx="1728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Buat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saya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tertawa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!</a:t>
            </a:r>
            <a:endParaRPr lang="en-US" b="1" dirty="0">
              <a:solidFill>
                <a:srgbClr val="000000"/>
              </a:solidFill>
              <a:latin typeface="Arial Rounded MT Bold" charset="0"/>
              <a:cs typeface="Arial Rounded MT Bold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-303120">
            <a:off x="2012946" y="3603688"/>
            <a:ext cx="172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Kasihi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saya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!</a:t>
            </a:r>
            <a:endParaRPr lang="en-US" b="1" dirty="0">
              <a:solidFill>
                <a:srgbClr val="000000"/>
              </a:solidFill>
              <a:latin typeface="Arial Rounded MT Bold" charset="0"/>
              <a:cs typeface="Arial Rounded MT Bold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-303120">
            <a:off x="4983606" y="3146051"/>
            <a:ext cx="178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Semangati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saya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!</a:t>
            </a:r>
            <a:endParaRPr lang="en-US" b="1" dirty="0">
              <a:solidFill>
                <a:srgbClr val="000000"/>
              </a:solidFill>
              <a:latin typeface="Arial Rounded MT Bold" charset="0"/>
              <a:cs typeface="Arial Rounded MT Bold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53263" y="3573016"/>
            <a:ext cx="1839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Tenangkan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saya</a:t>
            </a:r>
            <a:r>
              <a:rPr lang="en-US" b="1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!</a:t>
            </a:r>
            <a:endParaRPr lang="en-US" b="1" dirty="0">
              <a:solidFill>
                <a:srgbClr val="000000"/>
              </a:solidFill>
              <a:latin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  <a:noFill/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D. Exposisi mengarahkan perhatian pendengar kepada </a:t>
            </a:r>
            <a:r>
              <a:rPr lang="en-US" sz="3600" b="1">
                <a:solidFill>
                  <a:srgbClr val="FDEC06"/>
                </a:solidFill>
                <a:latin typeface="Arial" charset="0"/>
                <a:ea typeface="Osaka" charset="0"/>
              </a:rPr>
              <a:t>Alkitab</a:t>
            </a:r>
            <a:endParaRPr lang="en-US" sz="4000">
              <a:solidFill>
                <a:schemeClr val="bg1"/>
              </a:solidFill>
              <a:latin typeface="Arial" charset="0"/>
              <a:ea typeface="Osaka" charset="0"/>
            </a:endParaRPr>
          </a:p>
        </p:txBody>
      </p:sp>
      <p:sp>
        <p:nvSpPr>
          <p:cNvPr id="108547" name="Text Box 1027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pitchFamily="-128" charset="-128"/>
                <a:cs typeface="+mn-cs"/>
              </a:rPr>
              <a:t>2</a:t>
            </a:r>
          </a:p>
        </p:txBody>
      </p:sp>
      <p:pic>
        <p:nvPicPr>
          <p:cNvPr id="71684" name="Picture 1030" descr="images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041775"/>
            <a:ext cx="3429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1031" descr="Bible picture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752850"/>
            <a:ext cx="19431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2" name="AutoShape 1032"/>
          <p:cNvSpPr>
            <a:spLocks noChangeArrowheads="1"/>
          </p:cNvSpPr>
          <p:nvPr/>
        </p:nvSpPr>
        <p:spPr bwMode="auto">
          <a:xfrm>
            <a:off x="3657600" y="2286000"/>
            <a:ext cx="1905000" cy="1752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Makan siang</a:t>
            </a:r>
          </a:p>
        </p:txBody>
      </p:sp>
      <p:sp>
        <p:nvSpPr>
          <p:cNvPr id="108553" name="AutoShape 1033"/>
          <p:cNvSpPr>
            <a:spLocks noChangeArrowheads="1"/>
          </p:cNvSpPr>
          <p:nvPr/>
        </p:nvSpPr>
        <p:spPr bwMode="auto">
          <a:xfrm>
            <a:off x="990600" y="1828800"/>
            <a:ext cx="1905000" cy="1752600"/>
          </a:xfrm>
          <a:prstGeom prst="cloudCallout">
            <a:avLst>
              <a:gd name="adj1" fmla="val -27750"/>
              <a:gd name="adj2" fmla="val 9610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Cucian</a:t>
            </a:r>
          </a:p>
        </p:txBody>
      </p:sp>
      <p:sp>
        <p:nvSpPr>
          <p:cNvPr id="108554" name="AutoShape 1034"/>
          <p:cNvSpPr>
            <a:spLocks noChangeArrowheads="1"/>
          </p:cNvSpPr>
          <p:nvPr/>
        </p:nvSpPr>
        <p:spPr bwMode="auto">
          <a:xfrm>
            <a:off x="3505200" y="5562600"/>
            <a:ext cx="1905000" cy="1295400"/>
          </a:xfrm>
          <a:prstGeom prst="cloudCallout">
            <a:avLst>
              <a:gd name="adj1" fmla="val -84667"/>
              <a:gd name="adj2" fmla="val -87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Anak-anak</a:t>
            </a:r>
          </a:p>
        </p:txBody>
      </p:sp>
      <p:sp>
        <p:nvSpPr>
          <p:cNvPr id="108555" name="AutoShape 1035"/>
          <p:cNvSpPr>
            <a:spLocks noChangeArrowheads="1"/>
          </p:cNvSpPr>
          <p:nvPr/>
        </p:nvSpPr>
        <p:spPr bwMode="auto">
          <a:xfrm>
            <a:off x="4419600" y="4495800"/>
            <a:ext cx="2514600" cy="990600"/>
          </a:xfrm>
          <a:prstGeom prst="notchedRightArrow">
            <a:avLst>
              <a:gd name="adj1" fmla="val 50000"/>
              <a:gd name="adj2" fmla="val 634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 animBg="1"/>
      <p:bldP spid="108552" grpId="1" animBg="1"/>
      <p:bldP spid="108553" grpId="0" animBg="1"/>
      <p:bldP spid="108553" grpId="1" animBg="1"/>
      <p:bldP spid="108554" grpId="0" animBg="1"/>
      <p:bldP spid="108554" grpId="1" animBg="1"/>
      <p:bldP spid="1085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 descr="Purple mesh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609600" y="1285875"/>
            <a:ext cx="8001000" cy="5078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Segala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tulisan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diilhamkan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Allah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memang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bermanfaat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mengajar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menyatakan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kesalahan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memperbaiki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kelakuan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mendidik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orang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kebenaran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demikian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tiap-tiap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kepunyaan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Allah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diperlengkapi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perbuatan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4419600" y="5943600"/>
            <a:ext cx="4904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2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Timotius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3:16-17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(TB)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554037"/>
          </a:xfrm>
          <a:solidFill>
            <a:srgbClr val="FF0000"/>
          </a:solidFill>
          <a:effectLst>
            <a:outerShdw dist="107763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MENGAPA FIRMAN TUHAN BEGITU PENTING?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50000">
                <a:schemeClr val="tx2"/>
              </a:gs>
              <a:gs pos="100000">
                <a:srgbClr val="80808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000">
              <a:ea typeface="ＭＳ Ｐゴシック" charset="-128"/>
              <a:cs typeface="+mn-cs"/>
            </a:endParaRPr>
          </a:p>
        </p:txBody>
      </p:sp>
      <p:pic>
        <p:nvPicPr>
          <p:cNvPr id="40962" name="Picture 3" descr="Scribes and scro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669925" y="58499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000"/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4800600" cy="2590800"/>
          </a:xfrm>
          <a:gradFill rotWithShape="1">
            <a:gsLst>
              <a:gs pos="0">
                <a:srgbClr val="250044"/>
              </a:gs>
              <a:gs pos="100000">
                <a:srgbClr val="500093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latin typeface="Arial" charset="0"/>
                <a:ea typeface="Osaka" charset="0"/>
              </a:rPr>
              <a:t>Apa dan Mengapa tentang </a:t>
            </a:r>
            <a:br>
              <a:rPr lang="en-US" sz="4000">
                <a:solidFill>
                  <a:schemeClr val="bg1"/>
                </a:solidFill>
                <a:latin typeface="Arial" charset="0"/>
                <a:ea typeface="Osaka" charset="0"/>
              </a:rPr>
            </a:br>
            <a:r>
              <a:rPr lang="en-US" sz="4000">
                <a:solidFill>
                  <a:schemeClr val="bg1"/>
                </a:solidFill>
                <a:latin typeface="Arial" charset="0"/>
                <a:ea typeface="Osaka" charset="0"/>
              </a:rPr>
              <a:t>Eksposisi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AutoShape 3" descr="Cork"/>
          <p:cNvSpPr>
            <a:spLocks noChangeArrowheads="1"/>
          </p:cNvSpPr>
          <p:nvPr/>
        </p:nvSpPr>
        <p:spPr bwMode="auto">
          <a:xfrm>
            <a:off x="1219200" y="1447800"/>
            <a:ext cx="6629400" cy="5181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724400" y="1219200"/>
            <a:ext cx="3962400" cy="304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Rectangle 5" descr="Cork"/>
          <p:cNvSpPr>
            <a:spLocks noChangeArrowheads="1"/>
          </p:cNvSpPr>
          <p:nvPr/>
        </p:nvSpPr>
        <p:spPr bwMode="auto">
          <a:xfrm>
            <a:off x="0" y="4038600"/>
            <a:ext cx="9144000" cy="1752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charset="-128"/>
                <a:cs typeface="+mn-cs"/>
              </a:rPr>
              <a:t>2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52400" y="4225925"/>
            <a:ext cx="3009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1">
                <a:latin typeface="Arial Black" charset="0"/>
              </a:rPr>
              <a:t>Mengajar</a:t>
            </a:r>
            <a:endParaRPr lang="en-US">
              <a:latin typeface="Arial Black" charset="0"/>
            </a:endParaRPr>
          </a:p>
        </p:txBody>
      </p:sp>
      <p:sp>
        <p:nvSpPr>
          <p:cNvPr id="99336" name="WordArt 8"/>
          <p:cNvSpPr>
            <a:spLocks noChangeArrowheads="1" noChangeShapeType="1" noTextEdit="1"/>
          </p:cNvSpPr>
          <p:nvPr/>
        </p:nvSpPr>
        <p:spPr bwMode="auto">
          <a:xfrm rot="2422233">
            <a:off x="4419600" y="2667000"/>
            <a:ext cx="2959100" cy="71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Perbaikan</a:t>
            </a:r>
          </a:p>
        </p:txBody>
      </p:sp>
      <p:sp>
        <p:nvSpPr>
          <p:cNvPr id="99337" name="WordArt 9"/>
          <p:cNvSpPr>
            <a:spLocks noChangeArrowheads="1" noChangeShapeType="1" noTextEdit="1"/>
          </p:cNvSpPr>
          <p:nvPr/>
        </p:nvSpPr>
        <p:spPr bwMode="auto">
          <a:xfrm rot="-2488043">
            <a:off x="1981200" y="2514600"/>
            <a:ext cx="2162175" cy="8556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Menegur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5040372" y="4114800"/>
            <a:ext cx="39004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4400" b="1" dirty="0" err="1">
                <a:latin typeface="Arial Black" charset="0"/>
              </a:rPr>
              <a:t>Mendidik</a:t>
            </a:r>
            <a:r>
              <a:rPr lang="en-US" sz="4400" b="1" dirty="0">
                <a:latin typeface="Arial Black" charset="0"/>
              </a:rPr>
              <a:t/>
            </a:r>
            <a:br>
              <a:rPr lang="en-US" sz="4400" b="1" dirty="0">
                <a:latin typeface="Arial Black" charset="0"/>
              </a:rPr>
            </a:br>
            <a:r>
              <a:rPr lang="en-US" sz="2800" b="1" dirty="0">
                <a:latin typeface="Arial Black" charset="0"/>
              </a:rPr>
              <a:t>(</a:t>
            </a:r>
            <a:r>
              <a:rPr lang="en-US" sz="2800" b="1" dirty="0" err="1" smtClean="0">
                <a:latin typeface="Arial Black" charset="0"/>
              </a:rPr>
              <a:t>dalam</a:t>
            </a:r>
            <a:r>
              <a:rPr lang="en-US" sz="2800" b="1" dirty="0" smtClean="0">
                <a:latin typeface="Arial Black" charset="0"/>
              </a:rPr>
              <a:t> </a:t>
            </a:r>
            <a:r>
              <a:rPr lang="en-US" sz="2800" b="1" dirty="0" err="1">
                <a:latin typeface="Arial Black" charset="0"/>
              </a:rPr>
              <a:t>Kebenaran</a:t>
            </a:r>
            <a:r>
              <a:rPr lang="en-US" sz="2800" b="1" dirty="0">
                <a:latin typeface="Arial Black" charset="0"/>
              </a:rPr>
              <a:t>)</a:t>
            </a:r>
            <a:endParaRPr lang="en-US" dirty="0">
              <a:latin typeface="Arial Black" charset="0"/>
            </a:endParaRPr>
          </a:p>
        </p:txBody>
      </p:sp>
      <p:sp>
        <p:nvSpPr>
          <p:cNvPr id="75786" name="Text Box 11"/>
          <p:cNvSpPr txBox="1">
            <a:spLocks noChangeArrowheads="1"/>
          </p:cNvSpPr>
          <p:nvPr/>
        </p:nvSpPr>
        <p:spPr bwMode="auto">
          <a:xfrm>
            <a:off x="2727325" y="6096000"/>
            <a:ext cx="3730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</a:rPr>
              <a:t>2 Timotius 3:16-17</a:t>
            </a:r>
          </a:p>
        </p:txBody>
      </p:sp>
      <p:sp>
        <p:nvSpPr>
          <p:cNvPr id="757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lan Den" charset="0"/>
                <a:ea typeface="Osaka" charset="0"/>
              </a:rPr>
              <a:t>Empat Hasil dari Firman Tuhan</a:t>
            </a:r>
            <a:endParaRPr lang="en-US">
              <a:latin typeface="Arial" charset="0"/>
              <a:ea typeface="Osak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nimBg="1"/>
      <p:bldP spid="99332" grpId="0" animBg="1"/>
      <p:bldP spid="99333" grpId="0" animBg="1"/>
      <p:bldP spid="99335" grpId="0"/>
      <p:bldP spid="99336" grpId="0" animBg="1"/>
      <p:bldP spid="99337" grpId="0" animBg="1"/>
      <p:bldP spid="993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  <a:noFill/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E.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Eksposisi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memenuhi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altLang="ja-JP" sz="3600" b="1" dirty="0" err="1" smtClean="0">
                <a:solidFill>
                  <a:srgbClr val="FDEC06"/>
                </a:solidFill>
                <a:latin typeface="Arial" charset="0"/>
                <a:ea typeface="Osaka" charset="0"/>
              </a:rPr>
              <a:t>keinginan</a:t>
            </a:r>
            <a:r>
              <a:rPr lang="en-US" altLang="ja-JP" sz="3600" b="1" dirty="0" smtClean="0">
                <a:solidFill>
                  <a:srgbClr val="FDEC06"/>
                </a:solidFill>
                <a:latin typeface="Arial" charset="0"/>
                <a:ea typeface="Osaka" charset="0"/>
              </a:rPr>
              <a:t> </a:t>
            </a:r>
            <a:r>
              <a:rPr lang="en-US" altLang="ja-JP" sz="3600" b="1" dirty="0" err="1" smtClean="0">
                <a:solidFill>
                  <a:srgbClr val="FDEC06"/>
                </a:solidFill>
                <a:latin typeface="Arial" charset="0"/>
                <a:ea typeface="Osaka" charset="0"/>
              </a:rPr>
              <a:t>sesungguhnya</a:t>
            </a:r>
            <a:r>
              <a:rPr lang="en-US" altLang="ja-JP" sz="36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altLang="ja-JP" sz="3600" b="1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dari</a:t>
            </a:r>
            <a:r>
              <a:rPr lang="en-US" altLang="ja-JP" sz="36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altLang="ja-JP" sz="3600" b="1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seseorang</a:t>
            </a:r>
            <a:r>
              <a:rPr lang="en-US" altLang="ja-JP" sz="36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altLang="ja-JP" sz="3600" b="1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untuk</a:t>
            </a:r>
            <a:r>
              <a:rPr lang="en-US" altLang="ja-JP" sz="36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altLang="ja-JP" sz="3600" b="1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santapan</a:t>
            </a:r>
            <a:r>
              <a:rPr lang="en-US" altLang="ja-JP" sz="36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altLang="ja-JP" sz="3600" b="1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rohani</a:t>
            </a:r>
            <a:endParaRPr lang="en-US" sz="4000" dirty="0">
              <a:solidFill>
                <a:schemeClr val="bg1"/>
              </a:solidFill>
              <a:latin typeface="Arial" charset="0"/>
              <a:ea typeface="Osaka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pitchFamily="-128" charset="-128"/>
                <a:cs typeface="+mn-cs"/>
              </a:rPr>
              <a:t>2</a:t>
            </a:r>
          </a:p>
        </p:txBody>
      </p:sp>
      <p:pic>
        <p:nvPicPr>
          <p:cNvPr id="77828" name="Picture 5" descr="C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624840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  <a:noFill/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F. Exposisi menjaga dari </a:t>
            </a:r>
            <a:r>
              <a:rPr lang="en-US" sz="3600" b="1">
                <a:solidFill>
                  <a:srgbClr val="FDEC06"/>
                </a:solidFill>
                <a:latin typeface="Arial" charset="0"/>
                <a:ea typeface="Osaka" charset="0"/>
              </a:rPr>
              <a:t>penafsiran</a:t>
            </a:r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 Firman Tuhan yang </a:t>
            </a:r>
            <a:r>
              <a:rPr lang="en-US" sz="3600" b="1">
                <a:solidFill>
                  <a:srgbClr val="FDEC06"/>
                </a:solidFill>
                <a:latin typeface="Arial" charset="0"/>
                <a:ea typeface="Osaka" charset="0"/>
              </a:rPr>
              <a:t>salah</a:t>
            </a:r>
            <a:endParaRPr lang="en-US" sz="4000">
              <a:solidFill>
                <a:srgbClr val="FFFF00"/>
              </a:solidFill>
              <a:latin typeface="Arial" charset="0"/>
              <a:ea typeface="Osaka" charset="0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pitchFamily="-128" charset="-128"/>
                <a:cs typeface="+mn-cs"/>
              </a:rPr>
              <a:t>2</a:t>
            </a:r>
          </a:p>
        </p:txBody>
      </p:sp>
      <p:pic>
        <p:nvPicPr>
          <p:cNvPr id="79876" name="Picture 4" descr="Bib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017713"/>
            <a:ext cx="662940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AutoShape 6"/>
          <p:cNvSpPr>
            <a:spLocks noChangeArrowheads="1"/>
          </p:cNvSpPr>
          <p:nvPr/>
        </p:nvSpPr>
        <p:spPr bwMode="auto">
          <a:xfrm rot="-190378">
            <a:off x="4572000" y="3429000"/>
            <a:ext cx="1295400" cy="685800"/>
          </a:xfrm>
          <a:prstGeom prst="parallelogram">
            <a:avLst>
              <a:gd name="adj" fmla="val 472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4800600" y="35814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Teks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3429000" y="2743200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Konteks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5486400" y="4419600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Konteks</a:t>
            </a: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5867400" y="2819400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Konteks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3124200" y="4267200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Konteks</a:t>
            </a:r>
          </a:p>
        </p:txBody>
      </p:sp>
      <p:sp>
        <p:nvSpPr>
          <p:cNvPr id="112652" name="AutoShape 12"/>
          <p:cNvSpPr>
            <a:spLocks noChangeArrowheads="1"/>
          </p:cNvSpPr>
          <p:nvPr/>
        </p:nvSpPr>
        <p:spPr bwMode="auto">
          <a:xfrm rot="-1581556">
            <a:off x="4114800" y="3962400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rgbClr val="CC0B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3" name="AutoShape 13"/>
          <p:cNvSpPr>
            <a:spLocks noChangeArrowheads="1"/>
          </p:cNvSpPr>
          <p:nvPr/>
        </p:nvSpPr>
        <p:spPr bwMode="auto">
          <a:xfrm rot="-1581556">
            <a:off x="5410200" y="3276600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rgbClr val="CC0B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4" name="AutoShape 14"/>
          <p:cNvSpPr>
            <a:spLocks noChangeArrowheads="1"/>
          </p:cNvSpPr>
          <p:nvPr/>
        </p:nvSpPr>
        <p:spPr bwMode="auto">
          <a:xfrm rot="1549298">
            <a:off x="4267200" y="3200400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rgbClr val="CC0B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5" name="AutoShape 15"/>
          <p:cNvSpPr>
            <a:spLocks noChangeArrowheads="1"/>
          </p:cNvSpPr>
          <p:nvPr/>
        </p:nvSpPr>
        <p:spPr bwMode="auto">
          <a:xfrm rot="1549298">
            <a:off x="5257800" y="4038600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rgbClr val="CC0B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2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 animBg="1"/>
      <p:bldP spid="112647" grpId="0" build="p" autoUpdateAnimBg="0"/>
      <p:bldP spid="112648" grpId="0" build="p" autoUpdateAnimBg="0"/>
      <p:bldP spid="112649" grpId="0" build="p" autoUpdateAnimBg="0"/>
      <p:bldP spid="112650" grpId="0" build="p" autoUpdateAnimBg="0"/>
      <p:bldP spid="112651" grpId="0" build="p" autoUpdateAnimBg="0"/>
      <p:bldP spid="112652" grpId="0" animBg="1"/>
      <p:bldP spid="112653" grpId="0" animBg="1"/>
      <p:bldP spid="112654" grpId="0" animBg="1"/>
      <p:bldP spid="1126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Bibles"/>
          <p:cNvPicPr>
            <a:picLocks noChangeAspect="1" noChangeArrowheads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087688"/>
            <a:ext cx="3548063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  <a:noFill/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G. Exposisi memungkinkan berkhotbah dari </a:t>
            </a:r>
            <a:r>
              <a:rPr lang="en-US" sz="3600" b="1">
                <a:solidFill>
                  <a:srgbClr val="FDEC06"/>
                </a:solidFill>
                <a:latin typeface="Arial" charset="0"/>
                <a:ea typeface="Osaka" charset="0"/>
              </a:rPr>
              <a:t>seluruh buku </a:t>
            </a:r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dari Alkitab</a:t>
            </a:r>
            <a:endParaRPr lang="en-US" sz="4000">
              <a:solidFill>
                <a:schemeClr val="bg1"/>
              </a:solidFill>
              <a:latin typeface="Arial" charset="0"/>
              <a:ea typeface="Osaka" charset="0"/>
            </a:endParaRP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pitchFamily="-128" charset="-128"/>
                <a:cs typeface="+mn-cs"/>
              </a:rPr>
              <a:t>2</a:t>
            </a:r>
          </a:p>
        </p:txBody>
      </p:sp>
      <p:pic>
        <p:nvPicPr>
          <p:cNvPr id="122886" name="Picture 6" descr="Bibles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2004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0" y="2895600"/>
            <a:ext cx="175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2008</a:t>
            </a:r>
          </a:p>
        </p:txBody>
      </p:sp>
      <p:sp>
        <p:nvSpPr>
          <p:cNvPr id="122889" name="AutoShape 9"/>
          <p:cNvSpPr>
            <a:spLocks noChangeArrowheads="1"/>
          </p:cNvSpPr>
          <p:nvPr/>
        </p:nvSpPr>
        <p:spPr bwMode="auto">
          <a:xfrm>
            <a:off x="1371600" y="4495800"/>
            <a:ext cx="304800" cy="228600"/>
          </a:xfrm>
          <a:prstGeom prst="wedgeRectCallout">
            <a:avLst>
              <a:gd name="adj1" fmla="val -204690"/>
              <a:gd name="adj2" fmla="val -443750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2895600" y="297180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2009</a:t>
            </a:r>
          </a:p>
        </p:txBody>
      </p:sp>
      <p:sp>
        <p:nvSpPr>
          <p:cNvPr id="122891" name="AutoShape 11"/>
          <p:cNvSpPr>
            <a:spLocks noChangeArrowheads="1"/>
          </p:cNvSpPr>
          <p:nvPr/>
        </p:nvSpPr>
        <p:spPr bwMode="auto">
          <a:xfrm>
            <a:off x="3200400" y="4724400"/>
            <a:ext cx="304800" cy="228600"/>
          </a:xfrm>
          <a:prstGeom prst="wedgeRectCallout">
            <a:avLst>
              <a:gd name="adj1" fmla="val 99481"/>
              <a:gd name="adj2" fmla="val -493750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0" y="510540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2010</a:t>
            </a:r>
          </a:p>
        </p:txBody>
      </p:sp>
      <p:sp>
        <p:nvSpPr>
          <p:cNvPr id="122893" name="AutoShape 13"/>
          <p:cNvSpPr>
            <a:spLocks noChangeArrowheads="1"/>
          </p:cNvSpPr>
          <p:nvPr/>
        </p:nvSpPr>
        <p:spPr bwMode="auto">
          <a:xfrm>
            <a:off x="2057400" y="5410200"/>
            <a:ext cx="304800" cy="228600"/>
          </a:xfrm>
          <a:prstGeom prst="wedgeRectCallout">
            <a:avLst>
              <a:gd name="adj1" fmla="val -354690"/>
              <a:gd name="adj2" fmla="val -10417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0" y="426720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2011</a:t>
            </a:r>
          </a:p>
        </p:txBody>
      </p:sp>
      <p:sp>
        <p:nvSpPr>
          <p:cNvPr id="122895" name="AutoShape 15"/>
          <p:cNvSpPr>
            <a:spLocks noChangeArrowheads="1"/>
          </p:cNvSpPr>
          <p:nvPr/>
        </p:nvSpPr>
        <p:spPr bwMode="auto">
          <a:xfrm>
            <a:off x="2057400" y="4800600"/>
            <a:ext cx="304800" cy="228600"/>
          </a:xfrm>
          <a:prstGeom prst="wedgeRectCallout">
            <a:avLst>
              <a:gd name="adj1" fmla="val -354690"/>
              <a:gd name="adj2" fmla="val -82639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3124200" y="431165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2012</a:t>
            </a:r>
          </a:p>
        </p:txBody>
      </p:sp>
      <p:sp>
        <p:nvSpPr>
          <p:cNvPr id="122897" name="AutoShape 17"/>
          <p:cNvSpPr>
            <a:spLocks noChangeArrowheads="1"/>
          </p:cNvSpPr>
          <p:nvPr/>
        </p:nvSpPr>
        <p:spPr bwMode="auto">
          <a:xfrm>
            <a:off x="3200400" y="5486400"/>
            <a:ext cx="304800" cy="228600"/>
          </a:xfrm>
          <a:prstGeom prst="wedgeRectCallout">
            <a:avLst>
              <a:gd name="adj1" fmla="val 128648"/>
              <a:gd name="adj2" fmla="val -360417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2438400" y="198120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2013</a:t>
            </a:r>
          </a:p>
        </p:txBody>
      </p:sp>
      <p:sp>
        <p:nvSpPr>
          <p:cNvPr id="122899" name="AutoShape 19"/>
          <p:cNvSpPr>
            <a:spLocks noChangeArrowheads="1"/>
          </p:cNvSpPr>
          <p:nvPr/>
        </p:nvSpPr>
        <p:spPr bwMode="auto">
          <a:xfrm>
            <a:off x="2514600" y="4572000"/>
            <a:ext cx="304800" cy="228600"/>
          </a:xfrm>
          <a:prstGeom prst="wedgeRectCallout">
            <a:avLst>
              <a:gd name="adj1" fmla="val 82815"/>
              <a:gd name="adj2" fmla="val -788194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00" name="AutoShape 20"/>
          <p:cNvSpPr>
            <a:spLocks noChangeArrowheads="1"/>
          </p:cNvSpPr>
          <p:nvPr/>
        </p:nvSpPr>
        <p:spPr bwMode="auto">
          <a:xfrm>
            <a:off x="2438400" y="5562600"/>
            <a:ext cx="304800" cy="228600"/>
          </a:xfrm>
          <a:prstGeom prst="wedgeRectCallout">
            <a:avLst>
              <a:gd name="adj1" fmla="val 11981"/>
              <a:gd name="adj2" fmla="val 167361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01" name="Text Box 21"/>
          <p:cNvSpPr txBox="1">
            <a:spLocks noChangeArrowheads="1"/>
          </p:cNvSpPr>
          <p:nvPr/>
        </p:nvSpPr>
        <p:spPr bwMode="auto">
          <a:xfrm>
            <a:off x="1600200" y="563880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2014</a:t>
            </a:r>
          </a:p>
        </p:txBody>
      </p:sp>
      <p:sp>
        <p:nvSpPr>
          <p:cNvPr id="122902" name="Text Box 22"/>
          <p:cNvSpPr txBox="1">
            <a:spLocks noChangeArrowheads="1"/>
          </p:cNvSpPr>
          <p:nvPr/>
        </p:nvSpPr>
        <p:spPr bwMode="auto">
          <a:xfrm>
            <a:off x="762000" y="198120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2015</a:t>
            </a:r>
          </a:p>
        </p:txBody>
      </p:sp>
      <p:sp>
        <p:nvSpPr>
          <p:cNvPr id="122903" name="AutoShape 23"/>
          <p:cNvSpPr>
            <a:spLocks noChangeArrowheads="1"/>
          </p:cNvSpPr>
          <p:nvPr/>
        </p:nvSpPr>
        <p:spPr bwMode="auto">
          <a:xfrm>
            <a:off x="1981200" y="4572000"/>
            <a:ext cx="304800" cy="228600"/>
          </a:xfrm>
          <a:prstGeom prst="wedgeRectCallout">
            <a:avLst>
              <a:gd name="adj1" fmla="val -96356"/>
              <a:gd name="adj2" fmla="val -815972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04" name="AutoShape 24"/>
          <p:cNvSpPr>
            <a:spLocks noChangeArrowheads="1"/>
          </p:cNvSpPr>
          <p:nvPr/>
        </p:nvSpPr>
        <p:spPr bwMode="auto">
          <a:xfrm>
            <a:off x="2590800" y="5029200"/>
            <a:ext cx="304800" cy="228600"/>
          </a:xfrm>
          <a:prstGeom prst="wedgeRectCallout">
            <a:avLst>
              <a:gd name="adj1" fmla="val -413023"/>
              <a:gd name="adj2" fmla="val 500694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05" name="Text Box 25"/>
          <p:cNvSpPr txBox="1">
            <a:spLocks noChangeArrowheads="1"/>
          </p:cNvSpPr>
          <p:nvPr/>
        </p:nvSpPr>
        <p:spPr bwMode="auto">
          <a:xfrm>
            <a:off x="228600" y="591185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2016</a:t>
            </a:r>
          </a:p>
        </p:txBody>
      </p:sp>
      <p:sp>
        <p:nvSpPr>
          <p:cNvPr id="81944" name="Text Box 26"/>
          <p:cNvSpPr txBox="1">
            <a:spLocks noChangeArrowheads="1"/>
          </p:cNvSpPr>
          <p:nvPr/>
        </p:nvSpPr>
        <p:spPr bwMode="auto">
          <a:xfrm>
            <a:off x="1649413" y="4851400"/>
            <a:ext cx="1539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ea typeface="Osaka" charset="0"/>
                <a:cs typeface="Osaka" charset="0"/>
              </a:rPr>
              <a:t>Galatia</a:t>
            </a:r>
          </a:p>
        </p:txBody>
      </p:sp>
      <p:sp>
        <p:nvSpPr>
          <p:cNvPr id="122907" name="AutoShape 27"/>
          <p:cNvSpPr>
            <a:spLocks noChangeArrowheads="1"/>
          </p:cNvSpPr>
          <p:nvPr/>
        </p:nvSpPr>
        <p:spPr bwMode="auto">
          <a:xfrm>
            <a:off x="2743200" y="5486400"/>
            <a:ext cx="304800" cy="228600"/>
          </a:xfrm>
          <a:prstGeom prst="wedgeRectCallout">
            <a:avLst>
              <a:gd name="adj1" fmla="val 232815"/>
              <a:gd name="adj2" fmla="val 222917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08" name="Text Box 28"/>
          <p:cNvSpPr txBox="1">
            <a:spLocks noChangeArrowheads="1"/>
          </p:cNvSpPr>
          <p:nvPr/>
        </p:nvSpPr>
        <p:spPr bwMode="auto">
          <a:xfrm>
            <a:off x="3048000" y="571500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2017</a:t>
            </a:r>
          </a:p>
        </p:txBody>
      </p:sp>
      <p:sp>
        <p:nvSpPr>
          <p:cNvPr id="122911" name="AutoShape 31"/>
          <p:cNvSpPr>
            <a:spLocks noChangeArrowheads="1"/>
          </p:cNvSpPr>
          <p:nvPr/>
        </p:nvSpPr>
        <p:spPr bwMode="auto">
          <a:xfrm>
            <a:off x="6324600" y="4498975"/>
            <a:ext cx="457200" cy="304800"/>
          </a:xfrm>
          <a:prstGeom prst="wedgeRectCallout">
            <a:avLst>
              <a:gd name="adj1" fmla="val -61458"/>
              <a:gd name="adj2" fmla="val -670315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-128" charset="-128"/>
              <a:cs typeface="+mn-cs"/>
            </a:endParaRPr>
          </a:p>
        </p:txBody>
      </p:sp>
      <p:sp>
        <p:nvSpPr>
          <p:cNvPr id="122914" name="AutoShape 34"/>
          <p:cNvSpPr>
            <a:spLocks noChangeArrowheads="1"/>
          </p:cNvSpPr>
          <p:nvPr/>
        </p:nvSpPr>
        <p:spPr bwMode="auto">
          <a:xfrm>
            <a:off x="6324600" y="4113213"/>
            <a:ext cx="457200" cy="304800"/>
          </a:xfrm>
          <a:prstGeom prst="wedgeRectCallout">
            <a:avLst>
              <a:gd name="adj1" fmla="val -55903"/>
              <a:gd name="adj2" fmla="val -678648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17" name="AutoShape 37"/>
          <p:cNvSpPr>
            <a:spLocks noChangeArrowheads="1"/>
          </p:cNvSpPr>
          <p:nvPr/>
        </p:nvSpPr>
        <p:spPr bwMode="auto">
          <a:xfrm>
            <a:off x="6324600" y="4875213"/>
            <a:ext cx="457200" cy="304800"/>
          </a:xfrm>
          <a:prstGeom prst="wedgeRectCallout">
            <a:avLst>
              <a:gd name="adj1" fmla="val -64236"/>
              <a:gd name="adj2" fmla="val -666148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-128" charset="-128"/>
              <a:cs typeface="+mn-cs"/>
            </a:endParaRPr>
          </a:p>
        </p:txBody>
      </p:sp>
      <p:sp>
        <p:nvSpPr>
          <p:cNvPr id="122920" name="AutoShape 40"/>
          <p:cNvSpPr>
            <a:spLocks noChangeArrowheads="1"/>
          </p:cNvSpPr>
          <p:nvPr/>
        </p:nvSpPr>
        <p:spPr bwMode="auto">
          <a:xfrm>
            <a:off x="7442200" y="4113213"/>
            <a:ext cx="457200" cy="304800"/>
          </a:xfrm>
          <a:prstGeom prst="wedgeRectCallout">
            <a:avLst>
              <a:gd name="adj1" fmla="val -314236"/>
              <a:gd name="adj2" fmla="val 525523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23" name="AutoShape 43"/>
          <p:cNvSpPr>
            <a:spLocks noChangeArrowheads="1"/>
          </p:cNvSpPr>
          <p:nvPr/>
        </p:nvSpPr>
        <p:spPr bwMode="auto">
          <a:xfrm>
            <a:off x="6883400" y="4497388"/>
            <a:ext cx="457200" cy="304800"/>
          </a:xfrm>
          <a:prstGeom prst="wedgeRectCallout">
            <a:avLst>
              <a:gd name="adj1" fmla="val 248264"/>
              <a:gd name="adj2" fmla="val -641148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-128" charset="-128"/>
              <a:cs typeface="+mn-cs"/>
            </a:endParaRPr>
          </a:p>
        </p:txBody>
      </p:sp>
      <p:sp>
        <p:nvSpPr>
          <p:cNvPr id="122925" name="Text Box 45"/>
          <p:cNvSpPr txBox="1">
            <a:spLocks noChangeArrowheads="1"/>
          </p:cNvSpPr>
          <p:nvPr/>
        </p:nvSpPr>
        <p:spPr bwMode="auto">
          <a:xfrm>
            <a:off x="6934200" y="1927225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4</a:t>
            </a:r>
          </a:p>
        </p:txBody>
      </p:sp>
      <p:sp>
        <p:nvSpPr>
          <p:cNvPr id="122926" name="AutoShape 46"/>
          <p:cNvSpPr>
            <a:spLocks noChangeArrowheads="1"/>
          </p:cNvSpPr>
          <p:nvPr/>
        </p:nvSpPr>
        <p:spPr bwMode="auto">
          <a:xfrm>
            <a:off x="6883400" y="4111625"/>
            <a:ext cx="457200" cy="304800"/>
          </a:xfrm>
          <a:prstGeom prst="wedgeRectCallout">
            <a:avLst>
              <a:gd name="adj1" fmla="val 253819"/>
              <a:gd name="adj2" fmla="val -649481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28" name="Text Box 48"/>
          <p:cNvSpPr txBox="1">
            <a:spLocks noChangeArrowheads="1"/>
          </p:cNvSpPr>
          <p:nvPr/>
        </p:nvSpPr>
        <p:spPr bwMode="auto">
          <a:xfrm>
            <a:off x="6934200" y="2667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6</a:t>
            </a:r>
          </a:p>
        </p:txBody>
      </p:sp>
      <p:sp>
        <p:nvSpPr>
          <p:cNvPr id="122929" name="AutoShape 49"/>
          <p:cNvSpPr>
            <a:spLocks noChangeArrowheads="1"/>
          </p:cNvSpPr>
          <p:nvPr/>
        </p:nvSpPr>
        <p:spPr bwMode="auto">
          <a:xfrm>
            <a:off x="6883400" y="4873625"/>
            <a:ext cx="457200" cy="304800"/>
          </a:xfrm>
          <a:prstGeom prst="wedgeRectCallout">
            <a:avLst>
              <a:gd name="adj1" fmla="val 251042"/>
              <a:gd name="adj2" fmla="val -655731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-128" charset="-128"/>
              <a:cs typeface="+mn-cs"/>
            </a:endParaRPr>
          </a:p>
        </p:txBody>
      </p:sp>
      <p:sp>
        <p:nvSpPr>
          <p:cNvPr id="122932" name="AutoShape 52"/>
          <p:cNvSpPr>
            <a:spLocks noChangeArrowheads="1"/>
          </p:cNvSpPr>
          <p:nvPr/>
        </p:nvSpPr>
        <p:spPr bwMode="auto">
          <a:xfrm>
            <a:off x="7442200" y="4875213"/>
            <a:ext cx="457200" cy="304800"/>
          </a:xfrm>
          <a:prstGeom prst="wedgeRectCallout">
            <a:avLst>
              <a:gd name="adj1" fmla="val -292014"/>
              <a:gd name="adj2" fmla="val 500523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-128" charset="-128"/>
              <a:cs typeface="+mn-cs"/>
            </a:endParaRPr>
          </a:p>
        </p:txBody>
      </p:sp>
      <p:sp>
        <p:nvSpPr>
          <p:cNvPr id="122935" name="AutoShape 55"/>
          <p:cNvSpPr>
            <a:spLocks noChangeArrowheads="1"/>
          </p:cNvSpPr>
          <p:nvPr/>
        </p:nvSpPr>
        <p:spPr bwMode="auto">
          <a:xfrm>
            <a:off x="7442200" y="4497388"/>
            <a:ext cx="457200" cy="304800"/>
          </a:xfrm>
          <a:prstGeom prst="wedgeRectCallout">
            <a:avLst>
              <a:gd name="adj1" fmla="val -314236"/>
              <a:gd name="adj2" fmla="val 513023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-128" charset="-128"/>
              <a:cs typeface="+mn-cs"/>
            </a:endParaRPr>
          </a:p>
        </p:txBody>
      </p:sp>
      <p:sp>
        <p:nvSpPr>
          <p:cNvPr id="122937" name="AutoShape 57"/>
          <p:cNvSpPr>
            <a:spLocks noChangeArrowheads="1"/>
          </p:cNvSpPr>
          <p:nvPr/>
        </p:nvSpPr>
        <p:spPr bwMode="auto">
          <a:xfrm>
            <a:off x="8001000" y="4113213"/>
            <a:ext cx="457200" cy="304800"/>
          </a:xfrm>
          <a:prstGeom prst="wedgeRectCallout">
            <a:avLst>
              <a:gd name="adj1" fmla="val -18403"/>
              <a:gd name="adj2" fmla="val 417190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22940" name="AutoShape 60"/>
          <p:cNvSpPr>
            <a:spLocks noChangeArrowheads="1"/>
          </p:cNvSpPr>
          <p:nvPr/>
        </p:nvSpPr>
        <p:spPr bwMode="auto">
          <a:xfrm>
            <a:off x="8001000" y="4498975"/>
            <a:ext cx="457200" cy="304800"/>
          </a:xfrm>
          <a:prstGeom prst="wedgeRectCallout">
            <a:avLst>
              <a:gd name="adj1" fmla="val 1042"/>
              <a:gd name="adj2" fmla="val 413023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-128" charset="-128"/>
              <a:cs typeface="+mn-cs"/>
            </a:endParaRPr>
          </a:p>
        </p:txBody>
      </p:sp>
      <p:sp>
        <p:nvSpPr>
          <p:cNvPr id="122943" name="AutoShape 63"/>
          <p:cNvSpPr>
            <a:spLocks noChangeArrowheads="1"/>
          </p:cNvSpPr>
          <p:nvPr/>
        </p:nvSpPr>
        <p:spPr bwMode="auto">
          <a:xfrm>
            <a:off x="8001000" y="4875213"/>
            <a:ext cx="457200" cy="304800"/>
          </a:xfrm>
          <a:prstGeom prst="wedgeRectCallout">
            <a:avLst>
              <a:gd name="adj1" fmla="val 14931"/>
              <a:gd name="adj2" fmla="val 444273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-128" charset="-128"/>
              <a:cs typeface="+mn-cs"/>
            </a:endParaRPr>
          </a:p>
        </p:txBody>
      </p:sp>
      <p:sp>
        <p:nvSpPr>
          <p:cNvPr id="122944" name="Text Box 64"/>
          <p:cNvSpPr txBox="1">
            <a:spLocks noChangeArrowheads="1"/>
          </p:cNvSpPr>
          <p:nvPr/>
        </p:nvSpPr>
        <p:spPr bwMode="auto">
          <a:xfrm>
            <a:off x="6934200" y="6338888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12</a:t>
            </a:r>
          </a:p>
        </p:txBody>
      </p:sp>
      <p:sp>
        <p:nvSpPr>
          <p:cNvPr id="122938" name="Text Box 58"/>
          <p:cNvSpPr txBox="1">
            <a:spLocks noChangeArrowheads="1"/>
          </p:cNvSpPr>
          <p:nvPr/>
        </p:nvSpPr>
        <p:spPr bwMode="auto">
          <a:xfrm>
            <a:off x="6934200" y="5608638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10</a:t>
            </a:r>
          </a:p>
        </p:txBody>
      </p:sp>
      <p:sp>
        <p:nvSpPr>
          <p:cNvPr id="122941" name="Text Box 61"/>
          <p:cNvSpPr txBox="1">
            <a:spLocks noChangeArrowheads="1"/>
          </p:cNvSpPr>
          <p:nvPr/>
        </p:nvSpPr>
        <p:spPr bwMode="auto">
          <a:xfrm>
            <a:off x="6934200" y="5967413"/>
            <a:ext cx="205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11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4876800" y="2263775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2</a:t>
            </a:r>
          </a:p>
        </p:txBody>
      </p:sp>
      <p:sp>
        <p:nvSpPr>
          <p:cNvPr id="122913" name="Text Box 33"/>
          <p:cNvSpPr txBox="1">
            <a:spLocks noChangeArrowheads="1"/>
          </p:cNvSpPr>
          <p:nvPr/>
        </p:nvSpPr>
        <p:spPr bwMode="auto">
          <a:xfrm>
            <a:off x="4876800" y="1905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1</a:t>
            </a:r>
          </a:p>
        </p:txBody>
      </p:sp>
      <p:sp>
        <p:nvSpPr>
          <p:cNvPr id="122916" name="Text Box 36"/>
          <p:cNvSpPr txBox="1">
            <a:spLocks noChangeArrowheads="1"/>
          </p:cNvSpPr>
          <p:nvPr/>
        </p:nvSpPr>
        <p:spPr bwMode="auto">
          <a:xfrm>
            <a:off x="4876800" y="2644775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3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6526213" y="4343400"/>
            <a:ext cx="1539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ea typeface="Osaka" charset="0"/>
                <a:cs typeface="Osaka" charset="0"/>
              </a:rPr>
              <a:t>Galatia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685800" y="3733800"/>
            <a:ext cx="3760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DEC06"/>
                </a:solidFill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rgbClr val="FDEC06"/>
                </a:solidFill>
                <a:ea typeface="Osaka" pitchFamily="-128" charset="-128"/>
                <a:cs typeface="+mn-cs"/>
              </a:rPr>
              <a:t> </a:t>
            </a:r>
            <a:r>
              <a:rPr lang="en-US" sz="2800" b="1" dirty="0" err="1">
                <a:solidFill>
                  <a:srgbClr val="FDEC06"/>
                </a:solidFill>
                <a:ea typeface="Osaka" pitchFamily="-128" charset="-128"/>
                <a:cs typeface="+mn-cs"/>
              </a:rPr>
              <a:t>kebanyakan</a:t>
            </a:r>
            <a:endParaRPr lang="en-US" sz="2800" b="1" dirty="0">
              <a:solidFill>
                <a:srgbClr val="FDEC06"/>
              </a:solidFill>
              <a:ea typeface="Osaka" pitchFamily="-128" charset="-128"/>
              <a:cs typeface="+mn-cs"/>
            </a:endParaRPr>
          </a:p>
        </p:txBody>
      </p:sp>
      <p:sp>
        <p:nvSpPr>
          <p:cNvPr id="122945" name="Text Box 65"/>
          <p:cNvSpPr txBox="1">
            <a:spLocks noChangeArrowheads="1"/>
          </p:cNvSpPr>
          <p:nvPr/>
        </p:nvSpPr>
        <p:spPr bwMode="auto">
          <a:xfrm>
            <a:off x="6553200" y="3352800"/>
            <a:ext cx="1646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DEC06"/>
                </a:solidFill>
                <a:ea typeface="Osaka" pitchFamily="-128" charset="-128"/>
                <a:cs typeface="+mn-cs"/>
              </a:rPr>
              <a:t>Exposisi</a:t>
            </a:r>
            <a:endParaRPr lang="en-US" sz="2800" b="1" dirty="0">
              <a:solidFill>
                <a:srgbClr val="FDEC06"/>
              </a:solidFill>
              <a:ea typeface="Osaka" pitchFamily="-128" charset="-128"/>
              <a:cs typeface="+mn-cs"/>
            </a:endParaRPr>
          </a:p>
        </p:txBody>
      </p:sp>
      <p:sp>
        <p:nvSpPr>
          <p:cNvPr id="122919" name="Text Box 39"/>
          <p:cNvSpPr txBox="1">
            <a:spLocks noChangeArrowheads="1"/>
          </p:cNvSpPr>
          <p:nvPr/>
        </p:nvSpPr>
        <p:spPr bwMode="auto">
          <a:xfrm>
            <a:off x="4876800" y="5599113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7</a:t>
            </a:r>
          </a:p>
        </p:txBody>
      </p:sp>
      <p:sp>
        <p:nvSpPr>
          <p:cNvPr id="122931" name="Text Box 51"/>
          <p:cNvSpPr txBox="1">
            <a:spLocks noChangeArrowheads="1"/>
          </p:cNvSpPr>
          <p:nvPr/>
        </p:nvSpPr>
        <p:spPr bwMode="auto">
          <a:xfrm>
            <a:off x="4876800" y="63388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9</a:t>
            </a:r>
          </a:p>
        </p:txBody>
      </p:sp>
      <p:sp>
        <p:nvSpPr>
          <p:cNvPr id="122934" name="Text Box 54"/>
          <p:cNvSpPr txBox="1">
            <a:spLocks noChangeArrowheads="1"/>
          </p:cNvSpPr>
          <p:nvPr/>
        </p:nvSpPr>
        <p:spPr bwMode="auto">
          <a:xfrm>
            <a:off x="4876800" y="59578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8</a:t>
            </a:r>
          </a:p>
        </p:txBody>
      </p:sp>
      <p:sp>
        <p:nvSpPr>
          <p:cNvPr id="122922" name="Text Box 42"/>
          <p:cNvSpPr txBox="1">
            <a:spLocks noChangeArrowheads="1"/>
          </p:cNvSpPr>
          <p:nvPr/>
        </p:nvSpPr>
        <p:spPr bwMode="auto">
          <a:xfrm>
            <a:off x="6934200" y="2286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a typeface="Osaka" pitchFamily="-128" charset="-128"/>
                <a:cs typeface="+mn-cs"/>
              </a:rPr>
              <a:t> 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2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2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2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8" grpId="0" build="p" autoUpdateAnimBg="0"/>
      <p:bldP spid="122889" grpId="0" animBg="1" autoUpdateAnimBg="0"/>
      <p:bldP spid="122890" grpId="0" build="p" autoUpdateAnimBg="0"/>
      <p:bldP spid="122891" grpId="0" animBg="1" autoUpdateAnimBg="0"/>
      <p:bldP spid="122892" grpId="0" build="p" autoUpdateAnimBg="0"/>
      <p:bldP spid="122893" grpId="0" animBg="1" autoUpdateAnimBg="0"/>
      <p:bldP spid="122894" grpId="0" build="p" autoUpdateAnimBg="0"/>
      <p:bldP spid="122895" grpId="0" animBg="1" autoUpdateAnimBg="0"/>
      <p:bldP spid="122896" grpId="0" build="p" autoUpdateAnimBg="0"/>
      <p:bldP spid="122897" grpId="0" animBg="1" autoUpdateAnimBg="0"/>
      <p:bldP spid="122898" grpId="0" build="p" autoUpdateAnimBg="0"/>
      <p:bldP spid="122899" grpId="0" animBg="1" autoUpdateAnimBg="0"/>
      <p:bldP spid="122900" grpId="0" animBg="1" autoUpdateAnimBg="0"/>
      <p:bldP spid="122901" grpId="0" build="p" autoUpdateAnimBg="0"/>
      <p:bldP spid="122902" grpId="0" build="p" autoUpdateAnimBg="0"/>
      <p:bldP spid="122911" grpId="0" animBg="1"/>
      <p:bldP spid="122914" grpId="0" animBg="1"/>
      <p:bldP spid="122917" grpId="0" animBg="1"/>
      <p:bldP spid="122920" grpId="0" animBg="1"/>
      <p:bldP spid="122923" grpId="0" animBg="1"/>
      <p:bldP spid="122925" grpId="0"/>
      <p:bldP spid="122926" grpId="0" animBg="1"/>
      <p:bldP spid="122928" grpId="0"/>
      <p:bldP spid="122929" grpId="0" animBg="1"/>
      <p:bldP spid="122932" grpId="0" animBg="1"/>
      <p:bldP spid="122935" grpId="0" animBg="1"/>
      <p:bldP spid="122937" grpId="0" animBg="1"/>
      <p:bldP spid="122940" grpId="0" animBg="1"/>
      <p:bldP spid="122943" grpId="0" animBg="1"/>
      <p:bldP spid="122944" grpId="0"/>
      <p:bldP spid="122938" grpId="0"/>
      <p:bldP spid="122941" grpId="0"/>
      <p:bldP spid="122910" grpId="0"/>
      <p:bldP spid="122913" grpId="0"/>
      <p:bldP spid="122916" grpId="0"/>
      <p:bldP spid="122883" grpId="0"/>
      <p:bldP spid="122887" grpId="0"/>
      <p:bldP spid="122945" grpId="0"/>
      <p:bldP spid="122919" grpId="0"/>
      <p:bldP spid="122931" grpId="0"/>
      <p:bldP spid="122934" grpId="0"/>
      <p:bldP spid="1229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7" name="Picture 5" descr="christh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3962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H.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Exposisi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rgbClr val="FDEC06"/>
                </a:solidFill>
                <a:latin typeface="Arial" charset="0"/>
                <a:ea typeface="Osaka" charset="0"/>
              </a:rPr>
              <a:t>menghemat</a:t>
            </a:r>
            <a:r>
              <a:rPr lang="en-US" sz="3600" b="1" dirty="0">
                <a:solidFill>
                  <a:srgbClr val="FDEC06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rgbClr val="FDEC06"/>
                </a:solidFill>
                <a:latin typeface="Arial" charset="0"/>
                <a:ea typeface="Osaka" charset="0"/>
              </a:rPr>
              <a:t>waktu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karena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kita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tidak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perlu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memutuskan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topik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apa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yang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akan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kita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sampaikan</a:t>
            </a:r>
            <a:endParaRPr lang="en-US" sz="4000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</a:rPr>
              <a:t>2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228600" y="4657546"/>
            <a:ext cx="39681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3600" b="1" dirty="0" smtClean="0">
                <a:solidFill>
                  <a:srgbClr val="000000"/>
                </a:solidFill>
                <a:effectLst>
                  <a:glow rad="127000">
                    <a:srgbClr val="FFFFFF">
                      <a:alpha val="99000"/>
                    </a:srgbClr>
                  </a:glow>
                </a:effectLst>
                <a:latin typeface="Bradley Hand ITC TT-Bold" charset="0"/>
                <a:ea typeface="Osaka" charset="0"/>
                <a:cs typeface="Osaka" charset="0"/>
              </a:rPr>
              <a:t>"</a:t>
            </a:r>
            <a:r>
              <a:rPr lang="en-US" altLang="ja-JP" sz="3600" b="1" dirty="0" err="1" smtClean="0">
                <a:solidFill>
                  <a:srgbClr val="000000"/>
                </a:solidFill>
                <a:effectLst>
                  <a:glow rad="127000">
                    <a:srgbClr val="FFFFFF">
                      <a:alpha val="99000"/>
                    </a:srgbClr>
                  </a:glow>
                </a:effectLst>
                <a:latin typeface="Bradley Hand ITC TT-Bold" charset="0"/>
                <a:ea typeface="Osaka" charset="0"/>
                <a:cs typeface="Osaka" charset="0"/>
              </a:rPr>
              <a:t>Tuhan</a:t>
            </a:r>
            <a:r>
              <a:rPr lang="en-US" altLang="ja-JP" sz="3600" b="1" dirty="0" smtClean="0">
                <a:solidFill>
                  <a:srgbClr val="000000"/>
                </a:solidFill>
                <a:effectLst>
                  <a:glow rad="127000">
                    <a:srgbClr val="FFFFFF">
                      <a:alpha val="99000"/>
                    </a:srgbClr>
                  </a:glow>
                </a:effectLst>
                <a:latin typeface="Bradley Hand ITC TT-Bold" charset="0"/>
                <a:ea typeface="Osaka" charset="0"/>
                <a:cs typeface="Osaka" charset="0"/>
              </a:rPr>
              <a:t>, </a:t>
            </a:r>
            <a:r>
              <a:rPr lang="en-US" altLang="ja-JP" sz="3600" b="1" dirty="0" err="1" smtClean="0">
                <a:solidFill>
                  <a:srgbClr val="000000"/>
                </a:solidFill>
                <a:effectLst>
                  <a:glow rad="127000">
                    <a:srgbClr val="FFFFFF">
                      <a:alpha val="99000"/>
                    </a:srgbClr>
                  </a:glow>
                </a:effectLst>
                <a:latin typeface="Bradley Hand ITC TT-Bold" charset="0"/>
                <a:ea typeface="Osaka" charset="0"/>
                <a:cs typeface="Osaka" charset="0"/>
              </a:rPr>
              <a:t>topik</a:t>
            </a:r>
            <a:r>
              <a:rPr lang="en-US" altLang="ja-JP" sz="3600" b="1" dirty="0" smtClean="0">
                <a:solidFill>
                  <a:srgbClr val="000000"/>
                </a:solidFill>
                <a:effectLst>
                  <a:glow rad="127000">
                    <a:srgbClr val="FFFFFF">
                      <a:alpha val="99000"/>
                    </a:srgbClr>
                  </a:glow>
                </a:effectLst>
                <a:latin typeface="Bradley Hand ITC TT-Bold" charset="0"/>
                <a:ea typeface="Osaka" charset="0"/>
                <a:cs typeface="Osaka" charset="0"/>
              </a:rPr>
              <a:t> </a:t>
            </a:r>
            <a:r>
              <a:rPr lang="en-US" altLang="ja-JP" sz="3600" b="1" dirty="0" err="1" smtClean="0">
                <a:solidFill>
                  <a:srgbClr val="000000"/>
                </a:solidFill>
                <a:effectLst>
                  <a:glow rad="127000">
                    <a:srgbClr val="FFFFFF">
                      <a:alpha val="99000"/>
                    </a:srgbClr>
                  </a:glow>
                </a:effectLst>
                <a:latin typeface="Bradley Hand ITC TT-Bold" charset="0"/>
                <a:ea typeface="Osaka" charset="0"/>
                <a:cs typeface="Osaka" charset="0"/>
              </a:rPr>
              <a:t>apa</a:t>
            </a:r>
            <a:r>
              <a:rPr lang="en-US" altLang="ja-JP" sz="3600" b="1" dirty="0" smtClean="0">
                <a:solidFill>
                  <a:srgbClr val="000000"/>
                </a:solidFill>
                <a:effectLst>
                  <a:glow rad="127000">
                    <a:srgbClr val="FFFFFF">
                      <a:alpha val="99000"/>
                    </a:srgbClr>
                  </a:glow>
                </a:effectLst>
                <a:latin typeface="Bradley Hand ITC TT-Bold" charset="0"/>
                <a:ea typeface="Osaka" charset="0"/>
                <a:cs typeface="Osaka" charset="0"/>
              </a:rPr>
              <a:t> </a:t>
            </a:r>
            <a:r>
              <a:rPr lang="en-US" altLang="ja-JP" sz="3600" b="1" dirty="0" err="1" smtClean="0">
                <a:solidFill>
                  <a:srgbClr val="000000"/>
                </a:solidFill>
                <a:effectLst>
                  <a:glow rad="127000">
                    <a:srgbClr val="FFFFFF">
                      <a:alpha val="99000"/>
                    </a:srgbClr>
                  </a:glow>
                </a:effectLst>
                <a:latin typeface="Bradley Hand ITC TT-Bold" charset="0"/>
                <a:ea typeface="Osaka" charset="0"/>
                <a:cs typeface="Osaka" charset="0"/>
              </a:rPr>
              <a:t>minggu</a:t>
            </a:r>
            <a:r>
              <a:rPr lang="en-US" altLang="ja-JP" sz="3600" b="1" dirty="0" smtClean="0">
                <a:solidFill>
                  <a:srgbClr val="000000"/>
                </a:solidFill>
                <a:effectLst>
                  <a:glow rad="127000">
                    <a:srgbClr val="FFFFFF">
                      <a:alpha val="99000"/>
                    </a:srgbClr>
                  </a:glow>
                </a:effectLst>
                <a:latin typeface="Bradley Hand ITC TT-Bold" charset="0"/>
                <a:ea typeface="Osaka" charset="0"/>
                <a:cs typeface="Osaka" charset="0"/>
              </a:rPr>
              <a:t> </a:t>
            </a:r>
            <a:r>
              <a:rPr lang="en-US" altLang="ja-JP" sz="3600" b="1" dirty="0" err="1" smtClean="0">
                <a:solidFill>
                  <a:srgbClr val="000000"/>
                </a:solidFill>
                <a:effectLst>
                  <a:glow rad="127000">
                    <a:srgbClr val="FFFFFF">
                      <a:alpha val="99000"/>
                    </a:srgbClr>
                  </a:glow>
                </a:effectLst>
                <a:latin typeface="Bradley Hand ITC TT-Bold" charset="0"/>
                <a:ea typeface="Osaka" charset="0"/>
                <a:cs typeface="Osaka" charset="0"/>
              </a:rPr>
              <a:t>ini</a:t>
            </a:r>
            <a:r>
              <a:rPr lang="en-US" altLang="ja-JP" sz="3600" b="1" dirty="0" smtClean="0">
                <a:solidFill>
                  <a:srgbClr val="000000"/>
                </a:solidFill>
                <a:effectLst>
                  <a:glow rad="127000">
                    <a:srgbClr val="FFFFFF">
                      <a:alpha val="99000"/>
                    </a:srgbClr>
                  </a:glow>
                </a:effectLst>
                <a:latin typeface="Bradley Hand ITC TT-Bold" charset="0"/>
                <a:ea typeface="Osaka" charset="0"/>
                <a:cs typeface="Osaka" charset="0"/>
              </a:rPr>
              <a:t>?"</a:t>
            </a:r>
            <a:endParaRPr lang="en-US" sz="3600" b="1" dirty="0" smtClean="0">
              <a:solidFill>
                <a:srgbClr val="000000"/>
              </a:solidFill>
              <a:effectLst>
                <a:glow rad="127000">
                  <a:srgbClr val="FFFFFF">
                    <a:alpha val="99000"/>
                  </a:srgbClr>
                </a:glow>
              </a:effectLst>
              <a:latin typeface="Bradley Hand ITC TT-Bold" charset="0"/>
              <a:ea typeface="Osaka" charset="0"/>
              <a:cs typeface="Osaka" charset="0"/>
            </a:endParaRPr>
          </a:p>
        </p:txBody>
      </p:sp>
      <p:pic>
        <p:nvPicPr>
          <p:cNvPr id="120839" name="Picture 7" descr="john-3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44958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27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  <a:noFill/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I. Exposisi memungkinkan pengkhotbah </a:t>
            </a:r>
            <a:r>
              <a:rPr lang="en-US" sz="3600" b="1">
                <a:solidFill>
                  <a:srgbClr val="FDEC06"/>
                </a:solidFill>
                <a:latin typeface="Arial" charset="0"/>
                <a:ea typeface="Osaka" charset="0"/>
              </a:rPr>
              <a:t>berbicara dengan iman</a:t>
            </a:r>
            <a:endParaRPr lang="en-US" sz="4000">
              <a:solidFill>
                <a:schemeClr val="bg1"/>
              </a:solidFill>
              <a:latin typeface="Arial" charset="0"/>
              <a:ea typeface="Osaka" charset="0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pitchFamily="-128" charset="-128"/>
                <a:cs typeface="+mn-cs"/>
              </a:rPr>
              <a:t>2</a:t>
            </a:r>
          </a:p>
        </p:txBody>
      </p:sp>
      <p:sp>
        <p:nvSpPr>
          <p:cNvPr id="118788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762000" y="5029200"/>
            <a:ext cx="33020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Kemurnian Seksual</a:t>
            </a:r>
          </a:p>
        </p:txBody>
      </p:sp>
      <p:sp>
        <p:nvSpPr>
          <p:cNvPr id="118789" name="WordArt 5"/>
          <p:cNvSpPr>
            <a:spLocks noChangeArrowheads="1" noChangeShapeType="1" noTextEdit="1"/>
          </p:cNvSpPr>
          <p:nvPr/>
        </p:nvSpPr>
        <p:spPr bwMode="auto">
          <a:xfrm>
            <a:off x="1143000" y="2743200"/>
            <a:ext cx="2870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Konflik</a:t>
            </a:r>
          </a:p>
        </p:txBody>
      </p:sp>
      <p:sp>
        <p:nvSpPr>
          <p:cNvPr id="118790" name="WordArt 6"/>
          <p:cNvSpPr>
            <a:spLocks noChangeArrowheads="1" noChangeShapeType="1" noTextEdit="1"/>
          </p:cNvSpPr>
          <p:nvPr/>
        </p:nvSpPr>
        <p:spPr bwMode="auto">
          <a:xfrm>
            <a:off x="5181600" y="2286000"/>
            <a:ext cx="3422650" cy="2286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Memberi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/>
      <p:bldP spid="118789" grpId="0" animBg="1"/>
      <p:bldP spid="1187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  <a:noFill/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J. Exposisi menjaga kita dari beberapa bahaya dari </a:t>
            </a:r>
            <a:r>
              <a:rPr lang="en-US" sz="3600" b="1">
                <a:solidFill>
                  <a:srgbClr val="FDEC06"/>
                </a:solidFill>
                <a:latin typeface="Arial" charset="0"/>
                <a:ea typeface="Osaka" charset="0"/>
              </a:rPr>
              <a:t>khotbah topikal</a:t>
            </a:r>
            <a:endParaRPr lang="en-US" sz="4000">
              <a:solidFill>
                <a:schemeClr val="bg1"/>
              </a:solidFill>
              <a:latin typeface="Arial" charset="0"/>
              <a:ea typeface="Osaka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pitchFamily="-128" charset="-128"/>
                <a:cs typeface="+mn-cs"/>
              </a:rPr>
              <a:t>2</a:t>
            </a: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838200" y="2743200"/>
            <a:ext cx="7391400" cy="28305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Bahaya-bahaya Apa?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700" b="1" dirty="0" err="1" smtClean="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rPr>
              <a:t>Bahaya-bahaya</a:t>
            </a:r>
            <a:r>
              <a:rPr lang="en-US" sz="3700" b="1" dirty="0" smtClean="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rPr>
              <a:t>dari</a:t>
            </a:r>
            <a:r>
              <a:rPr lang="en-US" sz="3700" b="1" dirty="0" smtClean="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rPr>
              <a:t>Khotbah</a:t>
            </a:r>
            <a:r>
              <a:rPr lang="en-US" sz="3700" b="1" dirty="0" smtClean="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rPr>
              <a:t>Topikal</a:t>
            </a:r>
            <a:endParaRPr lang="en-US" sz="3700" dirty="0">
              <a:solidFill>
                <a:schemeClr val="tx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8713788" y="3968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476225"/>
              </p:ext>
            </p:extLst>
          </p:nvPr>
        </p:nvGraphicFramePr>
        <p:xfrm>
          <a:off x="323528" y="1052736"/>
          <a:ext cx="8496944" cy="5764001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4248472"/>
                <a:gridCol w="4248472"/>
              </a:tblGrid>
              <a:tr h="464185">
                <a:tc>
                  <a:txBody>
                    <a:bodyPr/>
                    <a:lstStyle/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Khotbah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Topikal</a:t>
                      </a:r>
                      <a:endParaRPr lang="en-SG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Khotbah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Eksposisi</a:t>
                      </a:r>
                      <a:endParaRPr lang="en-SG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</a:tr>
              <a:tr h="85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Berkhotbah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lebih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teks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Firman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Tuhan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Fokus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hanya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satu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bagian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Firman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horzOverflow="overflow"/>
                </a:tc>
              </a:tr>
              <a:tr h="114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Lebih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mudah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memilih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apa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pengkhotbah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ingin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katakan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teks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Memahami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apa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Tuhan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katakan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melalui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penulis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horzOverflow="overflow"/>
                </a:tc>
              </a:tr>
              <a:tr h="85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Pengkhotbah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merancang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kerangka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khotbahnya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sendiri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Pengkhotbah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menulis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kerangka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khotbahnya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berdasarkan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teks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horzOverflow="overflow"/>
                </a:tc>
              </a:tr>
              <a:tr h="85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Waktu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mungkin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cukup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menempatkan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ayat-ayat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konteks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sebenarnya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Tersedia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cukup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waktu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menempatkan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ayat-ayat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konteks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sebenarnya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horzOverflow="overflow"/>
                </a:tc>
              </a:tr>
              <a:tr h="114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Pengkhotbah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dituduh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berbicara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individual –individual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tertentu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saja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Lebih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kecil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kemungkinan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Pengkhotbah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dituduh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menargetkan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subjek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orang-orang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tertentu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karena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ia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berkhotbah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secara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sistematik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55773" marR="55773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047202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Osaka" charset="0"/>
                <a:cs typeface="Osaka" charset="0"/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884475910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3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Homiletik</a:t>
            </a:r>
            <a:r>
              <a:rPr lang="en-US" sz="23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3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(Preaching in Indonesia) di BibleStudyDownloads.org</a:t>
            </a:r>
            <a:endParaRPr lang="en-US" sz="23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Dapatkan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presentasi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ini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dengan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gratis!</a:t>
            </a:r>
            <a:endParaRPr lang="en-US" sz="3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02063"/>
            <a:ext cx="91440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  <a:solidFill>
            <a:schemeClr val="tx1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“Kita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akan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berpergian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minggu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depan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."</a:t>
            </a:r>
            <a:endParaRPr lang="en-US" sz="4000" b="1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1588" y="1063625"/>
            <a:ext cx="914400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i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Bagaimana</a:t>
            </a:r>
            <a:r>
              <a:rPr lang="en-US" sz="4000" b="1" i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kita</a:t>
            </a:r>
            <a:r>
              <a:rPr lang="en-US" sz="4000" b="1" i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pergi</a:t>
            </a:r>
            <a:r>
              <a:rPr lang="en-US" sz="4000" b="1" i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?</a:t>
            </a:r>
            <a:endParaRPr lang="en-US" sz="4000" b="1" i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1700213"/>
            <a:ext cx="45005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Mobil?</a:t>
            </a:r>
            <a:endParaRPr lang="en-US" sz="4000" b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932363" y="1700213"/>
            <a:ext cx="4103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Kereta</a:t>
            </a:r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Api</a:t>
            </a:r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?</a:t>
            </a:r>
            <a:endParaRPr lang="en-US" sz="4000" b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2420938"/>
            <a:ext cx="4572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Bus</a:t>
            </a:r>
            <a:r>
              <a:rPr lang="en-US" sz="4000" b="1" dirty="0">
                <a:solidFill>
                  <a:srgbClr val="000000"/>
                </a:solidFill>
                <a:ea typeface="Osaka" charset="0"/>
                <a:cs typeface="Osaka" charset="0"/>
              </a:rPr>
              <a:t>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932363" y="2420938"/>
            <a:ext cx="4103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Pesawat</a:t>
            </a:r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?</a:t>
            </a:r>
            <a:endParaRPr lang="en-US" sz="4000" b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0" y="3141663"/>
            <a:ext cx="4572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Taksi</a:t>
            </a:r>
            <a:r>
              <a:rPr lang="en-US" sz="4000" b="1" dirty="0">
                <a:solidFill>
                  <a:srgbClr val="000000"/>
                </a:solidFill>
                <a:ea typeface="Osaka" charset="0"/>
                <a:cs typeface="Osaka" charset="0"/>
              </a:rPr>
              <a:t>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932363" y="3141663"/>
            <a:ext cx="4103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Jalan</a:t>
            </a:r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Kaki?</a:t>
            </a:r>
            <a:endParaRPr lang="en-US" sz="4000" b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594995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Itu</a:t>
            </a:r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tergantung</a:t>
            </a:r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kemana</a:t>
            </a:r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kita</a:t>
            </a:r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pergi</a:t>
            </a:r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!</a:t>
            </a:r>
            <a:endParaRPr lang="en-US" sz="4000" b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  <p:bldP spid="15" grpId="0"/>
      <p:bldP spid="16" grpId="0"/>
      <p:bldP spid="1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16058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  <a:solidFill>
            <a:schemeClr val="tx1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“Kita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akan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memberikan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khotbah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eksposisi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"</a:t>
            </a:r>
            <a:endParaRPr lang="en-US" sz="4000" b="1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1588" y="1135063"/>
            <a:ext cx="9144001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i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Tetapi</a:t>
            </a:r>
            <a:r>
              <a:rPr lang="en-US" sz="4000" b="1" i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, </a:t>
            </a:r>
            <a:r>
              <a:rPr lang="en-US" sz="4000" b="1" i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apakah</a:t>
            </a:r>
            <a:r>
              <a:rPr lang="en-US" sz="4000" b="1" i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itu</a:t>
            </a:r>
            <a:r>
              <a:rPr lang="en-US" sz="4000" b="1" i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?</a:t>
            </a:r>
            <a:endParaRPr lang="en-US" sz="4000" b="1" i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1844675"/>
            <a:ext cx="4572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Tafsiran</a:t>
            </a:r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?</a:t>
            </a:r>
            <a:endParaRPr lang="en-US" sz="4000" b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0" y="1844675"/>
            <a:ext cx="4572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Hiburan</a:t>
            </a:r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?</a:t>
            </a:r>
            <a:endParaRPr lang="en-US" sz="4000" b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636838"/>
            <a:ext cx="4572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Pelajaran</a:t>
            </a:r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Alkitab</a:t>
            </a:r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?</a:t>
            </a:r>
            <a:endParaRPr lang="en-US" sz="4000" b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0" y="2636838"/>
            <a:ext cx="4572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Semangat</a:t>
            </a:r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?</a:t>
            </a:r>
            <a:endParaRPr lang="en-US" sz="4000" b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594995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Kita </a:t>
            </a:r>
            <a:r>
              <a:rPr lang="en-US" sz="32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mesti</a:t>
            </a:r>
            <a:r>
              <a:rPr lang="en-US" sz="32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memiliki</a:t>
            </a:r>
            <a:r>
              <a:rPr lang="en-US" sz="32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pengertian</a:t>
            </a:r>
            <a:r>
              <a:rPr lang="en-US" sz="32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yang </a:t>
            </a:r>
            <a:r>
              <a:rPr lang="en-US" sz="32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sama</a:t>
            </a:r>
            <a:r>
              <a:rPr lang="en-US" sz="32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.</a:t>
            </a:r>
            <a:endParaRPr lang="en-US" sz="3200" b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pic>
        <p:nvPicPr>
          <p:cNvPr id="44042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981450"/>
            <a:ext cx="21621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788" y="3981450"/>
            <a:ext cx="212883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775" y="3981450"/>
            <a:ext cx="21383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275" y="3981450"/>
            <a:ext cx="213677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Sh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00100" y="1143000"/>
            <a:ext cx="1985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charset="0"/>
                <a:ea typeface="ＭＳ Ｐゴシック" charset="-128"/>
                <a:cs typeface="+mn-cs"/>
              </a:rPr>
              <a:t>Definisi</a:t>
            </a:r>
            <a:endParaRPr lang="en-US" sz="4000" b="1" dirty="0">
              <a:solidFill>
                <a:srgbClr val="FFFF00"/>
              </a:solidFill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365125" y="6230938"/>
            <a:ext cx="550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Some 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352800" y="996950"/>
            <a:ext cx="2895600" cy="466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2500" b="1" dirty="0"/>
              <a:t>“</a:t>
            </a:r>
            <a:r>
              <a:rPr lang="en-US" altLang="ja-JP" sz="2500" b="1" dirty="0" err="1"/>
              <a:t>Khotbah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ekspositori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menjelaskan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suatu</a:t>
            </a:r>
            <a:r>
              <a:rPr lang="en-US" altLang="ja-JP" sz="2500" b="1" dirty="0"/>
              <a:t> </a:t>
            </a:r>
            <a:r>
              <a:rPr lang="en-US" altLang="ja-JP" sz="2500" b="1" u="sng" dirty="0" err="1"/>
              <a:t>bagian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dalam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Alkitab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untuk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mengarahkan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jemaat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kepada</a:t>
            </a:r>
            <a:r>
              <a:rPr lang="en-US" altLang="ja-JP" sz="2500" b="1" dirty="0"/>
              <a:t> </a:t>
            </a:r>
            <a:r>
              <a:rPr lang="en-US" altLang="ja-JP" sz="2500" b="1" u="sng" dirty="0" err="1"/>
              <a:t>aplikasi</a:t>
            </a:r>
            <a:r>
              <a:rPr lang="en-US" altLang="ja-JP" sz="2500" b="1" dirty="0"/>
              <a:t> yang </a:t>
            </a:r>
            <a:r>
              <a:rPr lang="en-US" altLang="ja-JP" sz="2500" b="1" dirty="0" err="1"/>
              <a:t>benar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dan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praktis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dari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bagian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tersebut</a:t>
            </a:r>
            <a:r>
              <a:rPr lang="ja-JP" altLang="en-US" sz="2500" b="1" dirty="0"/>
              <a:t>”</a:t>
            </a:r>
            <a:endParaRPr lang="en-US" sz="2500" b="1" dirty="0"/>
          </a:p>
        </p:txBody>
      </p:sp>
      <p:sp>
        <p:nvSpPr>
          <p:cNvPr id="4506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0"/>
            <a:ext cx="8458200" cy="1214438"/>
          </a:xfrm>
        </p:spPr>
        <p:txBody>
          <a:bodyPr/>
          <a:lstStyle/>
          <a:p>
            <a:pPr algn="l" eaLnBrk="1" hangingPunct="1"/>
            <a:r>
              <a:rPr lang="en-US" sz="3200" dirty="0" err="1">
                <a:solidFill>
                  <a:schemeClr val="bg1"/>
                </a:solidFill>
                <a:latin typeface="Arial" charset="0"/>
                <a:ea typeface="Osaka" charset="0"/>
              </a:rPr>
              <a:t>Apa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Osaka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Arial" charset="0"/>
                <a:ea typeface="Osaka" charset="0"/>
              </a:rPr>
              <a:t>Membuat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charset="0"/>
                <a:ea typeface="Osaka" charset="0"/>
              </a:rPr>
              <a:t>Suatu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charset="0"/>
                <a:ea typeface="Osaka" charset="0"/>
              </a:rPr>
              <a:t>Khotbah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charset="0"/>
                <a:ea typeface="Osaka" charset="0"/>
              </a:rPr>
              <a:t>disebut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Eksposisi</a:t>
            </a:r>
            <a:r>
              <a:rPr lang="en-US" sz="3200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?</a:t>
            </a:r>
            <a:endParaRPr lang="en-US" sz="3200" dirty="0">
              <a:latin typeface="Arial" charset="0"/>
              <a:ea typeface="Osaka" charset="0"/>
            </a:endParaRP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6400800" y="5211763"/>
            <a:ext cx="2667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Walter Liefeld, </a:t>
            </a:r>
            <a:r>
              <a:rPr lang="en-US" i="1">
                <a:solidFill>
                  <a:schemeClr val="bg1"/>
                </a:solidFill>
              </a:rPr>
              <a:t>NT Exposition (Eksposisi PB)</a:t>
            </a:r>
            <a:r>
              <a:rPr lang="en-US">
                <a:solidFill>
                  <a:schemeClr val="bg1"/>
                </a:solidFill>
              </a:rPr>
              <a:t>, hal. 6</a:t>
            </a:r>
            <a:endParaRPr 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charset="-128"/>
                <a:cs typeface="+mn-cs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DSSc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0" y="1106488"/>
            <a:ext cx="9144000" cy="53292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3400" b="1"/>
              <a:t>“</a:t>
            </a:r>
            <a:r>
              <a:rPr lang="en-US" altLang="ja-JP" sz="3400" b="1"/>
              <a:t>Khotbah Ekspositori ialah proklamasi (atau komunikasi) suatu </a:t>
            </a:r>
            <a:r>
              <a:rPr lang="en-US" altLang="ja-JP" sz="3400" b="1" u="sng"/>
              <a:t>konsep alkitabiah</a:t>
            </a:r>
            <a:r>
              <a:rPr lang="en-US" altLang="ja-JP" sz="3400" b="1"/>
              <a:t>, berasal dari dan didapatkan melalui </a:t>
            </a:r>
            <a:r>
              <a:rPr lang="en-US" altLang="ja-JP" sz="3400" b="1" u="sng"/>
              <a:t>studi</a:t>
            </a:r>
            <a:r>
              <a:rPr lang="en-US" altLang="ja-JP" sz="3400" b="1"/>
              <a:t> sejarah, tata bahasa, literatur dari </a:t>
            </a:r>
            <a:r>
              <a:rPr lang="en-US" altLang="ja-JP" sz="3400" b="1" u="sng"/>
              <a:t>satu bagian Firman Tuhan</a:t>
            </a:r>
            <a:r>
              <a:rPr lang="en-US" altLang="ja-JP" sz="3400" b="1"/>
              <a:t> di dalam konteksnya, di mana Roh Kudus membuatnya terlebih dahulu penting bagi kepribadian si pengkhotbah, dan melalui dia </a:t>
            </a:r>
            <a:r>
              <a:rPr lang="en-US" altLang="ja-JP" sz="3400" b="1" u="sng"/>
              <a:t>diaplikasikan</a:t>
            </a:r>
            <a:r>
              <a:rPr lang="en-US" altLang="ja-JP" sz="3400" b="1"/>
              <a:t> bagi pengalaman jemaat</a:t>
            </a:r>
            <a:r>
              <a:rPr lang="ja-JP" altLang="en-US" sz="3400" b="1"/>
              <a:t>”</a:t>
            </a:r>
            <a:r>
              <a:rPr lang="en-US" altLang="ja-JP" sz="3400" b="1"/>
              <a:t> </a:t>
            </a:r>
            <a:r>
              <a:rPr lang="en-US" altLang="ja-JP" sz="3600" b="1"/>
              <a:t/>
            </a:r>
            <a:br>
              <a:rPr lang="en-US" altLang="ja-JP" sz="3600" b="1"/>
            </a:br>
            <a:r>
              <a:rPr lang="en-US" altLang="ja-JP" sz="1800" b="1"/>
              <a:t/>
            </a:r>
            <a:br>
              <a:rPr lang="en-US" altLang="ja-JP" sz="1800" b="1"/>
            </a:br>
            <a:r>
              <a:rPr lang="en-US" altLang="ja-JP" sz="2000" b="1"/>
              <a:t>(Robinson, hal. 20, diadaptasi oleh beliau dalam suatu seminar khotbah)</a:t>
            </a:r>
            <a:endParaRPr lang="en-US" sz="2000">
              <a:latin typeface="Times" charset="0"/>
            </a:endParaRP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Osaka" charset="0"/>
              </a:rPr>
              <a:t>Definisi yang lebih Terperinci…</a:t>
            </a:r>
            <a:endParaRPr lang="en-US">
              <a:latin typeface="Arial" charset="0"/>
              <a:ea typeface="Osaka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a typeface="ＭＳ Ｐゴシック" charset="-128"/>
                <a:cs typeface="+mn-cs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60350" y="1677025"/>
            <a:ext cx="71310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00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Menjelaskan</a:t>
            </a:r>
            <a:r>
              <a:rPr lang="en-US" sz="4400" b="1" dirty="0">
                <a:solidFill>
                  <a:srgbClr val="00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satu</a:t>
            </a:r>
            <a:r>
              <a:rPr lang="en-US" sz="4400" b="1" u="sng" dirty="0">
                <a:solidFill>
                  <a:srgbClr val="00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bagian</a:t>
            </a:r>
            <a:r>
              <a:rPr lang="en-US" sz="4400" b="1" u="sng" dirty="0">
                <a:solidFill>
                  <a:srgbClr val="00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utama</a:t>
            </a:r>
            <a:r>
              <a:rPr lang="en-US" sz="4400" b="1" dirty="0">
                <a:solidFill>
                  <a:srgbClr val="00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dari</a:t>
            </a:r>
            <a:r>
              <a:rPr lang="en-US" sz="4400" b="1" dirty="0">
                <a:solidFill>
                  <a:srgbClr val="00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Firman</a:t>
            </a:r>
            <a:r>
              <a:rPr lang="en-US" sz="4400" b="1" dirty="0">
                <a:solidFill>
                  <a:srgbClr val="00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Tuhan</a:t>
            </a:r>
            <a:endParaRPr lang="en-US" sz="4400" b="1" dirty="0">
              <a:solidFill>
                <a:srgbClr val="00FFFF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638800" y="62023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Liefeld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hal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 6-7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Karakteristik</a:t>
            </a:r>
            <a:r>
              <a:rPr lang="en-US" sz="48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dari</a:t>
            </a:r>
            <a:r>
              <a:rPr lang="en-US" sz="48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Eksposisi</a:t>
            </a:r>
            <a:endParaRPr lang="en-US" sz="4800" b="1" dirty="0" smtClean="0">
              <a:cs typeface="+mj-cs"/>
            </a:endParaRP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609600" y="4038600"/>
            <a:ext cx="1981200" cy="2133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58" name="Picture 7" descr="Ligh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043" y="1451749"/>
            <a:ext cx="7064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images-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22733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charset="-128"/>
                <a:cs typeface="+mn-cs"/>
              </a:rPr>
              <a:t>1</a:t>
            </a:r>
          </a:p>
        </p:txBody>
      </p:sp>
      <p:sp>
        <p:nvSpPr>
          <p:cNvPr id="12" name="Circular Arrow 11"/>
          <p:cNvSpPr/>
          <p:nvPr/>
        </p:nvSpPr>
        <p:spPr bwMode="auto">
          <a:xfrm rot="20068659">
            <a:off x="2244725" y="3697288"/>
            <a:ext cx="2106613" cy="2138362"/>
          </a:xfrm>
          <a:prstGeom prst="circular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6554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254160"/>
            <a:ext cx="5436096" cy="3603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3644900"/>
            <a:ext cx="1985962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129088"/>
            <a:ext cx="203676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5638800" cy="14462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BBE0E3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Setia</a:t>
            </a:r>
            <a:r>
              <a:rPr lang="en-US" sz="4400" b="1" dirty="0">
                <a:solidFill>
                  <a:srgbClr val="BBE0E3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BBE0E3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kepada</a:t>
            </a:r>
            <a:r>
              <a:rPr lang="en-US" sz="4400" b="1" dirty="0">
                <a:solidFill>
                  <a:srgbClr val="BBE0E3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BBE0E3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maksud</a:t>
            </a:r>
            <a:r>
              <a:rPr lang="en-US" sz="4400" b="1" dirty="0">
                <a:solidFill>
                  <a:srgbClr val="BBE0E3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BBE0E3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dari</a:t>
            </a:r>
            <a:r>
              <a:rPr lang="en-US" sz="4400" b="1" dirty="0">
                <a:solidFill>
                  <a:srgbClr val="BBE0E3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BBE0E3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penulis</a:t>
            </a:r>
            <a:endParaRPr lang="en-US" sz="4400" b="1" dirty="0">
              <a:solidFill>
                <a:srgbClr val="BBE0E3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>
                <a:solidFill>
                  <a:srgbClr val="FFFFFF"/>
                </a:solidFill>
              </a:rPr>
              <a:t>Karakteristik</a:t>
            </a:r>
            <a:r>
              <a:rPr lang="en-US" sz="4800" b="1" dirty="0">
                <a:solidFill>
                  <a:srgbClr val="FFFFFF"/>
                </a:solidFill>
              </a:rPr>
              <a:t> </a:t>
            </a:r>
            <a:r>
              <a:rPr lang="en-US" sz="4800" b="1" dirty="0" err="1">
                <a:solidFill>
                  <a:srgbClr val="FFFFFF"/>
                </a:solidFill>
              </a:rPr>
              <a:t>dari</a:t>
            </a:r>
            <a:r>
              <a:rPr lang="en-US" sz="4800" b="1" dirty="0">
                <a:solidFill>
                  <a:srgbClr val="FFFFFF"/>
                </a:solidFill>
              </a:rPr>
              <a:t> </a:t>
            </a:r>
            <a:r>
              <a:rPr lang="en-US" sz="4800" b="1" dirty="0" err="1">
                <a:solidFill>
                  <a:srgbClr val="FFFFFF"/>
                </a:solidFill>
              </a:rPr>
              <a:t>Eksposisi</a:t>
            </a:r>
            <a:endParaRPr lang="en-US" sz="4800" b="1" dirty="0">
              <a:latin typeface="Arial" charset="0"/>
              <a:ea typeface="Osaka" charset="0"/>
              <a:cs typeface="Arial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722168" y="3276600"/>
            <a:ext cx="3170312" cy="3104728"/>
            <a:chOff x="3744" y="2064"/>
            <a:chExt cx="1632" cy="1632"/>
          </a:xfrm>
        </p:grpSpPr>
        <p:sp>
          <p:nvSpPr>
            <p:cNvPr id="63500" name="Oval 14"/>
            <p:cNvSpPr>
              <a:spLocks noChangeArrowheads="1"/>
            </p:cNvSpPr>
            <p:nvPr/>
          </p:nvSpPr>
          <p:spPr bwMode="auto">
            <a:xfrm>
              <a:off x="3744" y="2064"/>
              <a:ext cx="1632" cy="1632"/>
            </a:xfrm>
            <a:prstGeom prst="ellipse">
              <a:avLst/>
            </a:prstGeom>
            <a:noFill/>
            <a:ln w="2190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3501" name="Line 15"/>
            <p:cNvSpPr>
              <a:spLocks noChangeShapeType="1"/>
            </p:cNvSpPr>
            <p:nvPr/>
          </p:nvSpPr>
          <p:spPr bwMode="auto">
            <a:xfrm>
              <a:off x="4032" y="2256"/>
              <a:ext cx="1042" cy="1271"/>
            </a:xfrm>
            <a:prstGeom prst="line">
              <a:avLst/>
            </a:prstGeom>
            <a:noFill/>
            <a:ln w="2222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09600" y="4076700"/>
            <a:ext cx="1981200" cy="20955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2895600" y="4648200"/>
            <a:ext cx="511175" cy="762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400" b="1" smtClean="0">
                <a:solidFill>
                  <a:srgbClr val="FFFFFF"/>
                </a:solidFill>
                <a:cs typeface="Arial" charset="0"/>
              </a:rPr>
              <a:t>=</a:t>
            </a:r>
            <a:endParaRPr lang="en-US" sz="44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638800" y="6202363"/>
            <a:ext cx="3505200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FFFF"/>
                </a:solidFill>
                <a:latin typeface="Arial"/>
                <a:cs typeface="Arial"/>
              </a:rPr>
              <a:t>Liefeld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, 6-7</a:t>
            </a:r>
          </a:p>
        </p:txBody>
      </p:sp>
    </p:spTree>
    <p:extLst>
      <p:ext uri="{BB962C8B-B14F-4D97-AF65-F5344CB8AC3E}">
        <p14:creationId xmlns:p14="http://schemas.microsoft.com/office/powerpoint/2010/main" val="3111169840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ChurchAudienc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025" y="4276725"/>
            <a:ext cx="38639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DEC0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Kohesi</a:t>
            </a:r>
            <a:r>
              <a:rPr lang="en-US" sz="4400" b="1" dirty="0">
                <a:solidFill>
                  <a:srgbClr val="FDEC0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/</a:t>
            </a:r>
            <a:r>
              <a:rPr lang="en-US" sz="4400" b="1" dirty="0" err="1">
                <a:solidFill>
                  <a:srgbClr val="FDEC0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Kepaduan</a:t>
            </a:r>
            <a:endParaRPr lang="en-US" sz="4400" b="1" dirty="0">
              <a:solidFill>
                <a:srgbClr val="FDEC06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638800" y="62023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Liefeld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hal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 6-7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Karakteristik</a:t>
            </a:r>
            <a:r>
              <a:rPr lang="en-US" sz="48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dari</a:t>
            </a:r>
            <a:r>
              <a:rPr lang="en-US" sz="48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Eksposisi</a:t>
            </a:r>
            <a:endParaRPr lang="en-US" sz="4800" b="1" dirty="0" smtClean="0">
              <a:cs typeface="+mj-cs"/>
            </a:endParaRPr>
          </a:p>
        </p:txBody>
      </p:sp>
      <p:sp>
        <p:nvSpPr>
          <p:cNvPr id="53254" name="Rectangle 11"/>
          <p:cNvSpPr>
            <a:spLocks noChangeArrowheads="1"/>
          </p:cNvSpPr>
          <p:nvPr/>
        </p:nvSpPr>
        <p:spPr bwMode="auto">
          <a:xfrm>
            <a:off x="609600" y="4038600"/>
            <a:ext cx="1981200" cy="2133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762000" y="4287838"/>
            <a:ext cx="1752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Ide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Teks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1066800" y="2667000"/>
            <a:ext cx="6553200" cy="1447800"/>
          </a:xfrm>
          <a:prstGeom prst="curvedDownArrow">
            <a:avLst>
              <a:gd name="adj1" fmla="val 90526"/>
              <a:gd name="adj2" fmla="val 181053"/>
              <a:gd name="adj3" fmla="val 33333"/>
            </a:avLst>
          </a:prstGeom>
          <a:solidFill>
            <a:srgbClr val="FDEC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2514600" y="2590800"/>
            <a:ext cx="3810000" cy="2133600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3286125" y="2743200"/>
            <a:ext cx="20716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Ide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Utama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42005" name="Picture 21" descr="ted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143000"/>
            <a:ext cx="21304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6" name="AutoShape 22"/>
          <p:cNvSpPr>
            <a:spLocks noChangeArrowheads="1"/>
          </p:cNvSpPr>
          <p:nvPr/>
        </p:nvSpPr>
        <p:spPr bwMode="auto">
          <a:xfrm>
            <a:off x="6705600" y="1828800"/>
            <a:ext cx="1981200" cy="213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CC0B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charset="-128"/>
                <a:cs typeface="+mn-cs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3" grpId="0" animBg="1"/>
      <p:bldP spid="42004" grpId="0" animBg="1"/>
      <p:bldP spid="42001" grpId="0"/>
      <p:bldP spid="42006" grpId="0" animBg="1"/>
      <p:bldP spid="42006" grpId="1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2004:Templates:Presentations:Designs:Starfish</Template>
  <TotalTime>1164</TotalTime>
  <Words>1028</Words>
  <Application>Microsoft Macintosh PowerPoint</Application>
  <PresentationFormat>On-screen Show (4:3)</PresentationFormat>
  <Paragraphs>218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Blank Presentation</vt:lpstr>
      <vt:lpstr>Candybar</vt:lpstr>
      <vt:lpstr>1_Blank Presentation</vt:lpstr>
      <vt:lpstr>2_Blank Presentation</vt:lpstr>
      <vt:lpstr>3_Blank Presentation</vt:lpstr>
      <vt:lpstr>4_Blank Presentation</vt:lpstr>
      <vt:lpstr>25_Default Design</vt:lpstr>
      <vt:lpstr>5_Blank Presentation</vt:lpstr>
      <vt:lpstr>Homiletik: Seni Khotbah Eksposisi</vt:lpstr>
      <vt:lpstr>Apa dan Mengapa tentang  Eksposisi</vt:lpstr>
      <vt:lpstr>“Kita akan berpergian minggu depan."</vt:lpstr>
      <vt:lpstr>“Kita akan memberikan khotbah eksposisi"</vt:lpstr>
      <vt:lpstr>Apa yang Membuat Suatu Khotbah disebut Eksposisi?</vt:lpstr>
      <vt:lpstr>Definisi yang lebih Terperinci…</vt:lpstr>
      <vt:lpstr>Karakteristik dari Eksposisi</vt:lpstr>
      <vt:lpstr>Karakteristik dari Eksposisi</vt:lpstr>
      <vt:lpstr>Karakteristik dari Eksposisi</vt:lpstr>
      <vt:lpstr>Karakteristik dari Eksposisi</vt:lpstr>
      <vt:lpstr>Karakteristik dari Eksposisi</vt:lpstr>
      <vt:lpstr>Ringkasan Karakteristik</vt:lpstr>
      <vt:lpstr>Mengapa Khotbah Eksposisi Penting?</vt:lpstr>
      <vt:lpstr>A. Eksposisi didasarkan atas suatu teks yang benar, yang menunjukkan kehendak Allah</vt:lpstr>
      <vt:lpstr>B. Exposisi mengajarkan Firman Tuhan dalam suasana yang ditentukan oleh Roh Kudus</vt:lpstr>
      <vt:lpstr>C. Exposisi memiliki  kekuasaan dan kekuatan mutlak</vt:lpstr>
      <vt:lpstr>Bagaimana kamu mengartikan kartun ini?</vt:lpstr>
      <vt:lpstr>D. Exposisi mengarahkan perhatian pendengar kepada Alkitab</vt:lpstr>
      <vt:lpstr>MENGAPA FIRMAN TUHAN BEGITU PENTING?</vt:lpstr>
      <vt:lpstr>Empat Hasil dari Firman Tuhan</vt:lpstr>
      <vt:lpstr>E. Eksposisi memenuhi keinginan sesungguhnya dari seseorang untuk santapan rohani</vt:lpstr>
      <vt:lpstr>F. Exposisi menjaga dari penafsiran Firman Tuhan yang salah</vt:lpstr>
      <vt:lpstr>G. Exposisi memungkinkan berkhotbah dari seluruh buku dari Alkitab</vt:lpstr>
      <vt:lpstr>H. Exposisi menghemat waktu karena kita tidak perlu memutuskan topik apa yang akan kita sampaikan</vt:lpstr>
      <vt:lpstr>I. Exposisi memungkinkan pengkhotbah berbicara dengan iman</vt:lpstr>
      <vt:lpstr>J. Exposisi menjaga kita dari beberapa bahaya dari khotbah topikal</vt:lpstr>
      <vt:lpstr>Bahaya-bahaya dari Khotbah Topikal</vt:lpstr>
      <vt:lpstr>Black</vt:lpstr>
      <vt:lpstr>Homiletik (Preaching in Indonesia) di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What and Why of Exposition</dc:title>
  <dc:creator>Rick Griffith</dc:creator>
  <cp:lastModifiedBy>Rick Griffith</cp:lastModifiedBy>
  <cp:revision>110</cp:revision>
  <dcterms:created xsi:type="dcterms:W3CDTF">2005-08-18T07:36:46Z</dcterms:created>
  <dcterms:modified xsi:type="dcterms:W3CDTF">2017-03-10T09:46:04Z</dcterms:modified>
</cp:coreProperties>
</file>